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Nunito Semi Bold" panose="020B0604020202020204" charset="0"/>
      <p:regular r:id="rId14"/>
    </p:embeddedFont>
    <p:embeddedFont>
      <p:font typeface="PT Sans" panose="020B0503020203020204" pitchFamily="34"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3" d="100"/>
          <a:sy n="93" d="100"/>
        </p:scale>
        <p:origin x="5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55236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txBody>
          <a:bodyPr/>
          <a:lstStyle/>
          <a:p>
            <a:endParaRPr lang="en-ZA"/>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cafena.com.s3-website.eu-north-1.amazonaws.com/" TargetMode="External"/><Relationship Id="rId3" Type="http://schemas.openxmlformats.org/officeDocument/2006/relationships/image" Target="../media/image3.png"/><Relationship Id="rId7" Type="http://schemas.openxmlformats.org/officeDocument/2006/relationships/image" Target="../media/image7.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hyperlink" Target="http://cafena.com.s3-website.eu-north-1.amazonaws.com/"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hyperlink" Target="http://cafena.com.s3-website.eu-north-1.amazonaws.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hyperlink" Target="http://cafena.com.s3-website.eu-north-1.amazonaws.com/"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cafena.com.s3-website.eu-north-1.amazonaws.co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cafena.com.s3-website.eu-north-1.amazonaws.com/"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cafena.com.s3-website.eu-north-1.amazonaws.com/"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cafena.com.s3-website.eu-north-1.amazonaws.com/"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hyperlink" Target="http://cafena.com.s3-website.eu-north-1.amazonaws.com/" TargetMode="External"/><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hyperlink" Target="http://cafena.com.s3-website.eu-north-1.amazonaws.com/"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369701"/>
            <a:ext cx="7468553" cy="1408033"/>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AWS Migration for Café Hosting</a:t>
            </a:r>
            <a:endParaRPr lang="en-US" sz="4400" dirty="0"/>
          </a:p>
        </p:txBody>
      </p:sp>
      <p:sp>
        <p:nvSpPr>
          <p:cNvPr id="4" name="Text 1"/>
          <p:cNvSpPr/>
          <p:nvPr/>
        </p:nvSpPr>
        <p:spPr>
          <a:xfrm>
            <a:off x="6324124" y="4136708"/>
            <a:ext cx="7468553"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Cost Analysis &amp; Benefits Overview</a:t>
            </a:r>
            <a:endParaRPr lang="en-US" sz="1850" dirty="0"/>
          </a:p>
        </p:txBody>
      </p:sp>
      <p:sp>
        <p:nvSpPr>
          <p:cNvPr id="5" name="Shape 2"/>
          <p:cNvSpPr/>
          <p:nvPr/>
        </p:nvSpPr>
        <p:spPr>
          <a:xfrm>
            <a:off x="6324124" y="4811792"/>
            <a:ext cx="2156341" cy="449818"/>
          </a:xfrm>
          <a:prstGeom prst="roundRect">
            <a:avLst>
              <a:gd name="adj" fmla="val 63861"/>
            </a:avLst>
          </a:prstGeom>
          <a:solidFill>
            <a:srgbClr val="483304"/>
          </a:solidFill>
          <a:ln/>
        </p:spPr>
        <p:txBody>
          <a:bodyPr/>
          <a:lstStyle/>
          <a:p>
            <a:endParaRPr lang="en-ZA"/>
          </a:p>
        </p:txBody>
      </p:sp>
      <p:pic>
        <p:nvPicPr>
          <p:cNvPr id="6" name="Image 1" descr="preencoded.png"/>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467713" y="4940975"/>
            <a:ext cx="191453" cy="191453"/>
          </a:xfrm>
          <a:prstGeom prst="rect">
            <a:avLst/>
          </a:prstGeom>
        </p:spPr>
      </p:pic>
      <p:sp>
        <p:nvSpPr>
          <p:cNvPr id="7" name="Text 3"/>
          <p:cNvSpPr/>
          <p:nvPr/>
        </p:nvSpPr>
        <p:spPr>
          <a:xfrm>
            <a:off x="6754892" y="4883587"/>
            <a:ext cx="1581983" cy="306229"/>
          </a:xfrm>
          <a:prstGeom prst="rect">
            <a:avLst/>
          </a:prstGeom>
          <a:noFill/>
          <a:ln/>
        </p:spPr>
        <p:txBody>
          <a:bodyPr wrap="none" lIns="0" tIns="0" rIns="0" bIns="0" rtlCol="0" anchor="t"/>
          <a:lstStyle/>
          <a:p>
            <a:pPr marL="0" indent="0" algn="l">
              <a:lnSpc>
                <a:spcPts val="2400"/>
              </a:lnSpc>
              <a:buNone/>
            </a:pPr>
            <a:r>
              <a:rPr lang="en-US" sz="1500" dirty="0">
                <a:solidFill>
                  <a:srgbClr val="FFFFFF"/>
                </a:solidFill>
                <a:latin typeface="PT Sans" pitchFamily="34" charset="0"/>
                <a:ea typeface="PT Sans" pitchFamily="34" charset="-122"/>
                <a:cs typeface="PT Sans" pitchFamily="34" charset="-120"/>
              </a:rPr>
              <a:t>CLOUD MIGRATION</a:t>
            </a:r>
            <a:endParaRPr lang="en-US" sz="1500" dirty="0"/>
          </a:p>
        </p:txBody>
      </p:sp>
      <p:sp>
        <p:nvSpPr>
          <p:cNvPr id="8" name="Shape 4"/>
          <p:cNvSpPr/>
          <p:nvPr/>
        </p:nvSpPr>
        <p:spPr>
          <a:xfrm>
            <a:off x="8600123" y="4788932"/>
            <a:ext cx="2332434" cy="495538"/>
          </a:xfrm>
          <a:prstGeom prst="roundRect">
            <a:avLst>
              <a:gd name="adj" fmla="val 57969"/>
            </a:avLst>
          </a:prstGeom>
          <a:noFill/>
          <a:ln w="22860">
            <a:solidFill>
              <a:srgbClr val="F2B42D"/>
            </a:solidFill>
            <a:prstDash val="solid"/>
          </a:ln>
        </p:spPr>
        <p:txBody>
          <a:bodyPr/>
          <a:lstStyle/>
          <a:p>
            <a:endParaRPr lang="en-ZA"/>
          </a:p>
        </p:txBody>
      </p:sp>
      <p:pic>
        <p:nvPicPr>
          <p:cNvPr id="9" name="Image 2" descr="preencoded.png"/>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766572" y="4940975"/>
            <a:ext cx="191453" cy="191453"/>
          </a:xfrm>
          <a:prstGeom prst="rect">
            <a:avLst/>
          </a:prstGeom>
        </p:spPr>
      </p:pic>
      <p:sp>
        <p:nvSpPr>
          <p:cNvPr id="10" name="Text 5"/>
          <p:cNvSpPr/>
          <p:nvPr/>
        </p:nvSpPr>
        <p:spPr>
          <a:xfrm>
            <a:off x="9053751" y="4883587"/>
            <a:ext cx="1712357" cy="306229"/>
          </a:xfrm>
          <a:prstGeom prst="rect">
            <a:avLst/>
          </a:prstGeom>
          <a:noFill/>
          <a:ln/>
        </p:spPr>
        <p:txBody>
          <a:bodyPr wrap="none" lIns="0" tIns="0" rIns="0" bIns="0" rtlCol="0" anchor="t"/>
          <a:lstStyle/>
          <a:p>
            <a:pPr marL="0" indent="0" algn="l">
              <a:lnSpc>
                <a:spcPts val="2400"/>
              </a:lnSpc>
              <a:buNone/>
            </a:pPr>
            <a:r>
              <a:rPr lang="en-US" sz="1500" dirty="0">
                <a:solidFill>
                  <a:srgbClr val="F2B42D"/>
                </a:solidFill>
                <a:latin typeface="PT Sans" pitchFamily="34" charset="0"/>
                <a:ea typeface="PT Sans" pitchFamily="34" charset="-122"/>
                <a:cs typeface="PT Sans" pitchFamily="34" charset="-120"/>
              </a:rPr>
              <a:t>COST OPTIMIZATION</a:t>
            </a:r>
            <a:endParaRPr lang="en-US" sz="1500" dirty="0"/>
          </a:p>
        </p:txBody>
      </p:sp>
      <p:grpSp>
        <p:nvGrpSpPr>
          <p:cNvPr id="13" name="Group 12">
            <a:extLst>
              <a:ext uri="{FF2B5EF4-FFF2-40B4-BE49-F238E27FC236}">
                <a16:creationId xmlns:a16="http://schemas.microsoft.com/office/drawing/2014/main" id="{83439054-CE78-7792-AA1D-F6CB724DDABA}"/>
              </a:ext>
            </a:extLst>
          </p:cNvPr>
          <p:cNvGrpSpPr/>
          <p:nvPr/>
        </p:nvGrpSpPr>
        <p:grpSpPr>
          <a:xfrm>
            <a:off x="6967428" y="7506088"/>
            <a:ext cx="7597359" cy="708917"/>
            <a:chOff x="4084358" y="6299873"/>
            <a:chExt cx="7597359" cy="708917"/>
          </a:xfrm>
        </p:grpSpPr>
        <p:sp>
          <p:nvSpPr>
            <p:cNvPr id="12" name="Rectangle 11">
              <a:extLst>
                <a:ext uri="{FF2B5EF4-FFF2-40B4-BE49-F238E27FC236}">
                  <a16:creationId xmlns:a16="http://schemas.microsoft.com/office/drawing/2014/main" id="{5BD01027-FAAF-99D8-1261-9FA6FE1960FB}"/>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1" name="Text 6"/>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8">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83074" y="615196"/>
            <a:ext cx="10052804" cy="658058"/>
          </a:xfrm>
          <a:prstGeom prst="rect">
            <a:avLst/>
          </a:prstGeom>
          <a:noFill/>
          <a:ln/>
        </p:spPr>
        <p:txBody>
          <a:bodyPr wrap="none" lIns="0" tIns="0" rIns="0" bIns="0" rtlCol="0" anchor="t"/>
          <a:lstStyle/>
          <a:p>
            <a:pPr marL="0" indent="0" algn="l">
              <a:lnSpc>
                <a:spcPts val="5150"/>
              </a:lnSpc>
              <a:buNone/>
            </a:pPr>
            <a:r>
              <a:rPr lang="en-US" sz="4100" dirty="0">
                <a:solidFill>
                  <a:srgbClr val="FFFFFF"/>
                </a:solidFill>
                <a:latin typeface="Nunito Semi Bold" pitchFamily="34" charset="0"/>
                <a:ea typeface="Nunito Semi Bold" pitchFamily="34" charset="-122"/>
                <a:cs typeface="Nunito Semi Bold" pitchFamily="34" charset="-120"/>
              </a:rPr>
              <a:t>AWS Architecture for FreshlyGround Cafe</a:t>
            </a:r>
            <a:endParaRPr lang="en-US" sz="4100" dirty="0"/>
          </a:p>
        </p:txBody>
      </p:sp>
      <p:pic>
        <p:nvPicPr>
          <p:cNvPr id="3" name="Image 0" descr="preencoded.png"/>
          <p:cNvPicPr>
            <a:picLocks noChangeAspect="1"/>
          </p:cNvPicPr>
          <p:nvPr/>
        </p:nvPicPr>
        <p:blipFill>
          <a:blip r:embed="rId3"/>
          <a:stretch>
            <a:fillRect/>
          </a:stretch>
        </p:blipFill>
        <p:spPr>
          <a:xfrm>
            <a:off x="783074" y="1691402"/>
            <a:ext cx="8069580" cy="5013960"/>
          </a:xfrm>
          <a:prstGeom prst="rect">
            <a:avLst/>
          </a:prstGeom>
        </p:spPr>
      </p:pic>
      <p:sp>
        <p:nvSpPr>
          <p:cNvPr id="4" name="Text 1"/>
          <p:cNvSpPr/>
          <p:nvPr/>
        </p:nvSpPr>
        <p:spPr>
          <a:xfrm>
            <a:off x="783074" y="6940510"/>
            <a:ext cx="13064252" cy="692467"/>
          </a:xfrm>
          <a:prstGeom prst="rect">
            <a:avLst/>
          </a:prstGeom>
          <a:noFill/>
          <a:ln/>
        </p:spPr>
        <p:txBody>
          <a:bodyPr wrap="square" lIns="0" tIns="0" rIns="0" bIns="0" rtlCol="0" anchor="t"/>
          <a:lstStyle/>
          <a:p>
            <a:pPr marL="0" indent="0" algn="l">
              <a:lnSpc>
                <a:spcPts val="2700"/>
              </a:lnSpc>
              <a:buNone/>
            </a:pPr>
            <a:r>
              <a:rPr lang="en-US" sz="1750" dirty="0">
                <a:solidFill>
                  <a:srgbClr val="FFFFFF"/>
                </a:solidFill>
                <a:latin typeface="PT Sans" pitchFamily="34" charset="0"/>
                <a:ea typeface="PT Sans" pitchFamily="34" charset="-122"/>
                <a:cs typeface="PT Sans" pitchFamily="34" charset="-120"/>
              </a:rPr>
              <a:t>This diagram illustrates the complete migration and operational architecture for FreshlyGround Cafe's AWS infrastructure, detailing how on-premises resources transition to a scalable, secure, and cost-effective cloud environment.</a:t>
            </a:r>
            <a:endParaRPr lang="en-US" sz="1750" dirty="0"/>
          </a:p>
        </p:txBody>
      </p:sp>
      <p:grpSp>
        <p:nvGrpSpPr>
          <p:cNvPr id="5" name="Group 4">
            <a:extLst>
              <a:ext uri="{FF2B5EF4-FFF2-40B4-BE49-F238E27FC236}">
                <a16:creationId xmlns:a16="http://schemas.microsoft.com/office/drawing/2014/main" id="{40E14351-ED1E-A8EF-96CA-C7F1E40ABADF}"/>
              </a:ext>
            </a:extLst>
          </p:cNvPr>
          <p:cNvGrpSpPr/>
          <p:nvPr/>
        </p:nvGrpSpPr>
        <p:grpSpPr>
          <a:xfrm>
            <a:off x="6967428" y="7506088"/>
            <a:ext cx="7597359" cy="708917"/>
            <a:chOff x="4084358" y="6299873"/>
            <a:chExt cx="7597359" cy="708917"/>
          </a:xfrm>
        </p:grpSpPr>
        <p:sp>
          <p:nvSpPr>
            <p:cNvPr id="6" name="Rectangle 5">
              <a:extLst>
                <a:ext uri="{FF2B5EF4-FFF2-40B4-BE49-F238E27FC236}">
                  <a16:creationId xmlns:a16="http://schemas.microsoft.com/office/drawing/2014/main" id="{4A6CD0B8-4075-3C4D-14EF-8F7BC6A5F2D8}"/>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7" name="Text 6">
              <a:extLst>
                <a:ext uri="{FF2B5EF4-FFF2-40B4-BE49-F238E27FC236}">
                  <a16:creationId xmlns:a16="http://schemas.microsoft.com/office/drawing/2014/main" id="{FE2332B6-12F6-B9AD-2408-3CCADBD44DA6}"/>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4">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753904"/>
            <a:ext cx="5632490"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Ready for the Future</a:t>
            </a:r>
            <a:endParaRPr lang="en-US" sz="4400" dirty="0"/>
          </a:p>
        </p:txBody>
      </p:sp>
      <p:sp>
        <p:nvSpPr>
          <p:cNvPr id="4" name="Text 1"/>
          <p:cNvSpPr/>
          <p:nvPr/>
        </p:nvSpPr>
        <p:spPr>
          <a:xfrm>
            <a:off x="837724" y="1816894"/>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Migrating from local cloud hosting to AWS delivers immediate cost savings, superior availability, and enhanced security—all while freeing you to focus on what matters: running your café.</a:t>
            </a:r>
            <a:endParaRPr lang="en-US" sz="1850" dirty="0"/>
          </a:p>
        </p:txBody>
      </p:sp>
      <p:sp>
        <p:nvSpPr>
          <p:cNvPr id="5" name="Text 2"/>
          <p:cNvSpPr/>
          <p:nvPr/>
        </p:nvSpPr>
        <p:spPr>
          <a:xfrm>
            <a:off x="837724" y="3354824"/>
            <a:ext cx="2290048" cy="789861"/>
          </a:xfrm>
          <a:prstGeom prst="rect">
            <a:avLst/>
          </a:prstGeom>
          <a:noFill/>
          <a:ln/>
        </p:spPr>
        <p:txBody>
          <a:bodyPr wrap="none" lIns="0" tIns="0" rIns="0" bIns="0" rtlCol="0" anchor="t"/>
          <a:lstStyle/>
          <a:p>
            <a:pPr marL="0" indent="0" algn="ctr">
              <a:lnSpc>
                <a:spcPts val="6200"/>
              </a:lnSpc>
              <a:buNone/>
            </a:pPr>
            <a:r>
              <a:rPr lang="en-US" sz="6200" dirty="0">
                <a:solidFill>
                  <a:srgbClr val="FFFFFF"/>
                </a:solidFill>
                <a:latin typeface="Nunito Semi Bold" pitchFamily="34" charset="0"/>
                <a:ea typeface="Nunito Semi Bold" pitchFamily="34" charset="-122"/>
                <a:cs typeface="Nunito Semi Bold" pitchFamily="34" charset="-120"/>
              </a:rPr>
              <a:t>$0</a:t>
            </a:r>
            <a:endParaRPr lang="en-US" sz="6200" dirty="0"/>
          </a:p>
        </p:txBody>
      </p:sp>
      <p:sp>
        <p:nvSpPr>
          <p:cNvPr id="6" name="Text 3"/>
          <p:cNvSpPr/>
          <p:nvPr/>
        </p:nvSpPr>
        <p:spPr>
          <a:xfrm>
            <a:off x="837724" y="4443770"/>
            <a:ext cx="2290048" cy="703898"/>
          </a:xfrm>
          <a:prstGeom prst="rect">
            <a:avLst/>
          </a:prstGeom>
          <a:noFill/>
          <a:ln/>
        </p:spPr>
        <p:txBody>
          <a:bodyPr wrap="square" lIns="0" tIns="0" rIns="0" bIns="0" rtlCol="0" anchor="t"/>
          <a:lstStyle/>
          <a:p>
            <a:pPr marL="0" indent="0" algn="ctr">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Typical Monthly Cost</a:t>
            </a:r>
            <a:endParaRPr lang="en-US" sz="2200" dirty="0"/>
          </a:p>
        </p:txBody>
      </p:sp>
      <p:sp>
        <p:nvSpPr>
          <p:cNvPr id="7" name="Text 4"/>
          <p:cNvSpPr/>
          <p:nvPr/>
        </p:nvSpPr>
        <p:spPr>
          <a:xfrm>
            <a:off x="837724" y="5291257"/>
            <a:ext cx="2290048" cy="766048"/>
          </a:xfrm>
          <a:prstGeom prst="rect">
            <a:avLst/>
          </a:prstGeom>
          <a:noFill/>
          <a:ln/>
        </p:spPr>
        <p:txBody>
          <a:bodyPr wrap="square" lIns="0" tIns="0" rIns="0" bIns="0" rtlCol="0" anchor="t"/>
          <a:lstStyle/>
          <a:p>
            <a:pPr marL="0" indent="0" algn="ctr">
              <a:lnSpc>
                <a:spcPts val="3000"/>
              </a:lnSpc>
              <a:buNone/>
            </a:pPr>
            <a:r>
              <a:rPr lang="en-US" sz="1850" dirty="0">
                <a:solidFill>
                  <a:srgbClr val="FFFFFF"/>
                </a:solidFill>
                <a:latin typeface="PT Sans" pitchFamily="34" charset="0"/>
                <a:ea typeface="PT Sans" pitchFamily="34" charset="-122"/>
                <a:cs typeface="PT Sans" pitchFamily="34" charset="-120"/>
              </a:rPr>
              <a:t>Within AWS free tier limits</a:t>
            </a:r>
            <a:endParaRPr lang="en-US" sz="1850" dirty="0"/>
          </a:p>
        </p:txBody>
      </p:sp>
      <p:sp>
        <p:nvSpPr>
          <p:cNvPr id="8" name="Text 5"/>
          <p:cNvSpPr/>
          <p:nvPr/>
        </p:nvSpPr>
        <p:spPr>
          <a:xfrm>
            <a:off x="3426976" y="3354824"/>
            <a:ext cx="2290048" cy="789861"/>
          </a:xfrm>
          <a:prstGeom prst="rect">
            <a:avLst/>
          </a:prstGeom>
          <a:noFill/>
          <a:ln/>
        </p:spPr>
        <p:txBody>
          <a:bodyPr wrap="none" lIns="0" tIns="0" rIns="0" bIns="0" rtlCol="0" anchor="t"/>
          <a:lstStyle/>
          <a:p>
            <a:pPr marL="0" indent="0" algn="ctr">
              <a:lnSpc>
                <a:spcPts val="6200"/>
              </a:lnSpc>
              <a:buNone/>
            </a:pPr>
            <a:r>
              <a:rPr lang="en-US" sz="6200" dirty="0">
                <a:solidFill>
                  <a:srgbClr val="FFFFFF"/>
                </a:solidFill>
                <a:latin typeface="Nunito Semi Bold" pitchFamily="34" charset="0"/>
                <a:ea typeface="Nunito Semi Bold" pitchFamily="34" charset="-122"/>
                <a:cs typeface="Nunito Semi Bold" pitchFamily="34" charset="-120"/>
              </a:rPr>
              <a:t>100%</a:t>
            </a:r>
            <a:endParaRPr lang="en-US" sz="6200" dirty="0"/>
          </a:p>
        </p:txBody>
      </p:sp>
      <p:sp>
        <p:nvSpPr>
          <p:cNvPr id="9" name="Text 6"/>
          <p:cNvSpPr/>
          <p:nvPr/>
        </p:nvSpPr>
        <p:spPr>
          <a:xfrm>
            <a:off x="3426976" y="4443770"/>
            <a:ext cx="2290048" cy="351949"/>
          </a:xfrm>
          <a:prstGeom prst="rect">
            <a:avLst/>
          </a:prstGeom>
          <a:noFill/>
          <a:ln/>
        </p:spPr>
        <p:txBody>
          <a:bodyPr wrap="none" lIns="0" tIns="0" rIns="0" bIns="0" rtlCol="0" anchor="t"/>
          <a:lstStyle/>
          <a:p>
            <a:pPr marL="0" indent="0" algn="ctr">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Uptime Target</a:t>
            </a:r>
            <a:endParaRPr lang="en-US" sz="2200" dirty="0"/>
          </a:p>
        </p:txBody>
      </p:sp>
      <p:sp>
        <p:nvSpPr>
          <p:cNvPr id="10" name="Text 7"/>
          <p:cNvSpPr/>
          <p:nvPr/>
        </p:nvSpPr>
        <p:spPr>
          <a:xfrm>
            <a:off x="3426976" y="4939308"/>
            <a:ext cx="2290048" cy="766048"/>
          </a:xfrm>
          <a:prstGeom prst="rect">
            <a:avLst/>
          </a:prstGeom>
          <a:noFill/>
          <a:ln/>
        </p:spPr>
        <p:txBody>
          <a:bodyPr wrap="square" lIns="0" tIns="0" rIns="0" bIns="0" rtlCol="0" anchor="t"/>
          <a:lstStyle/>
          <a:p>
            <a:pPr marL="0" indent="0" algn="ctr">
              <a:lnSpc>
                <a:spcPts val="3000"/>
              </a:lnSpc>
              <a:buNone/>
            </a:pPr>
            <a:r>
              <a:rPr lang="en-US" sz="1850" dirty="0">
                <a:solidFill>
                  <a:srgbClr val="FFFFFF"/>
                </a:solidFill>
                <a:latin typeface="PT Sans" pitchFamily="34" charset="0"/>
                <a:ea typeface="PT Sans" pitchFamily="34" charset="-122"/>
                <a:cs typeface="PT Sans" pitchFamily="34" charset="-120"/>
              </a:rPr>
              <a:t>Built-in redundancy and recovery</a:t>
            </a:r>
            <a:endParaRPr lang="en-US" sz="1850" dirty="0"/>
          </a:p>
        </p:txBody>
      </p:sp>
      <p:sp>
        <p:nvSpPr>
          <p:cNvPr id="11" name="Text 8"/>
          <p:cNvSpPr/>
          <p:nvPr/>
        </p:nvSpPr>
        <p:spPr>
          <a:xfrm>
            <a:off x="6016228" y="3354824"/>
            <a:ext cx="2290048" cy="789861"/>
          </a:xfrm>
          <a:prstGeom prst="rect">
            <a:avLst/>
          </a:prstGeom>
          <a:noFill/>
          <a:ln/>
        </p:spPr>
        <p:txBody>
          <a:bodyPr wrap="none" lIns="0" tIns="0" rIns="0" bIns="0" rtlCol="0" anchor="t"/>
          <a:lstStyle/>
          <a:p>
            <a:pPr marL="0" indent="0" algn="ctr">
              <a:lnSpc>
                <a:spcPts val="6200"/>
              </a:lnSpc>
              <a:buNone/>
            </a:pPr>
            <a:r>
              <a:rPr lang="en-US" sz="6200" dirty="0">
                <a:solidFill>
                  <a:srgbClr val="FFFFFF"/>
                </a:solidFill>
                <a:latin typeface="Nunito Semi Bold" pitchFamily="34" charset="0"/>
                <a:ea typeface="Nunito Semi Bold" pitchFamily="34" charset="-122"/>
                <a:cs typeface="Nunito Semi Bold" pitchFamily="34" charset="-120"/>
              </a:rPr>
              <a:t>0</a:t>
            </a:r>
            <a:endParaRPr lang="en-US" sz="6200" dirty="0"/>
          </a:p>
        </p:txBody>
      </p:sp>
      <p:sp>
        <p:nvSpPr>
          <p:cNvPr id="12" name="Text 9"/>
          <p:cNvSpPr/>
          <p:nvPr/>
        </p:nvSpPr>
        <p:spPr>
          <a:xfrm>
            <a:off x="6016228" y="4443770"/>
            <a:ext cx="2290048" cy="703898"/>
          </a:xfrm>
          <a:prstGeom prst="rect">
            <a:avLst/>
          </a:prstGeom>
          <a:noFill/>
          <a:ln/>
        </p:spPr>
        <p:txBody>
          <a:bodyPr wrap="square" lIns="0" tIns="0" rIns="0" bIns="0" rtlCol="0" anchor="t"/>
          <a:lstStyle/>
          <a:p>
            <a:pPr marL="0" indent="0" algn="ctr">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Maintenance Hours</a:t>
            </a:r>
            <a:endParaRPr lang="en-US" sz="2200" dirty="0"/>
          </a:p>
        </p:txBody>
      </p:sp>
      <p:sp>
        <p:nvSpPr>
          <p:cNvPr id="13" name="Text 10"/>
          <p:cNvSpPr/>
          <p:nvPr/>
        </p:nvSpPr>
        <p:spPr>
          <a:xfrm>
            <a:off x="6016228" y="5291257"/>
            <a:ext cx="2290048" cy="766048"/>
          </a:xfrm>
          <a:prstGeom prst="rect">
            <a:avLst/>
          </a:prstGeom>
          <a:noFill/>
          <a:ln/>
        </p:spPr>
        <p:txBody>
          <a:bodyPr wrap="square" lIns="0" tIns="0" rIns="0" bIns="0" rtlCol="0" anchor="t"/>
          <a:lstStyle/>
          <a:p>
            <a:pPr marL="0" indent="0" algn="ctr">
              <a:lnSpc>
                <a:spcPts val="3000"/>
              </a:lnSpc>
              <a:buNone/>
            </a:pPr>
            <a:r>
              <a:rPr lang="en-US" sz="1850" dirty="0">
                <a:solidFill>
                  <a:srgbClr val="FFFFFF"/>
                </a:solidFill>
                <a:latin typeface="PT Sans" pitchFamily="34" charset="0"/>
                <a:ea typeface="PT Sans" pitchFamily="34" charset="-122"/>
                <a:cs typeface="PT Sans" pitchFamily="34" charset="-120"/>
              </a:rPr>
              <a:t>AWS manages infrastructure</a:t>
            </a:r>
            <a:endParaRPr lang="en-US" sz="1850" dirty="0"/>
          </a:p>
        </p:txBody>
      </p:sp>
      <p:sp>
        <p:nvSpPr>
          <p:cNvPr id="14" name="Text 11"/>
          <p:cNvSpPr/>
          <p:nvPr/>
        </p:nvSpPr>
        <p:spPr>
          <a:xfrm>
            <a:off x="837724" y="6326505"/>
            <a:ext cx="7468553" cy="1149072"/>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Your architecture is now future-ready for additional branches, digital services, and business growth—without the complexity or costs of traditional hosting.</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73192" y="607457"/>
            <a:ext cx="2599015" cy="324802"/>
          </a:xfrm>
          <a:prstGeom prst="rect">
            <a:avLst/>
          </a:prstGeom>
          <a:noFill/>
          <a:ln/>
        </p:spPr>
        <p:txBody>
          <a:bodyPr wrap="none" lIns="0" tIns="0" rIns="0" bIns="0" rtlCol="0" anchor="t"/>
          <a:lstStyle/>
          <a:p>
            <a:pPr marL="0" indent="0" algn="l">
              <a:lnSpc>
                <a:spcPts val="2550"/>
              </a:lnSpc>
              <a:buNone/>
            </a:pPr>
            <a:r>
              <a:rPr lang="en-US" sz="2000" dirty="0">
                <a:solidFill>
                  <a:srgbClr val="FFFFFF"/>
                </a:solidFill>
                <a:latin typeface="Nunito Semi Bold" pitchFamily="34" charset="0"/>
                <a:ea typeface="Nunito Semi Bold" pitchFamily="34" charset="-122"/>
                <a:cs typeface="Nunito Semi Bold" pitchFamily="34" charset="-120"/>
              </a:rPr>
              <a:t>Overview</a:t>
            </a:r>
            <a:endParaRPr lang="en-US" sz="2000" dirty="0"/>
          </a:p>
        </p:txBody>
      </p:sp>
      <p:sp>
        <p:nvSpPr>
          <p:cNvPr id="3" name="Text 1"/>
          <p:cNvSpPr/>
          <p:nvPr/>
        </p:nvSpPr>
        <p:spPr>
          <a:xfrm>
            <a:off x="773192" y="1013698"/>
            <a:ext cx="5354122" cy="649724"/>
          </a:xfrm>
          <a:prstGeom prst="rect">
            <a:avLst/>
          </a:prstGeom>
          <a:noFill/>
          <a:ln/>
        </p:spPr>
        <p:txBody>
          <a:bodyPr wrap="none" lIns="0" tIns="0" rIns="0" bIns="0" rtlCol="0" anchor="t"/>
          <a:lstStyle/>
          <a:p>
            <a:pPr marL="0" indent="0" algn="l">
              <a:lnSpc>
                <a:spcPts val="5100"/>
              </a:lnSpc>
              <a:buNone/>
            </a:pPr>
            <a:r>
              <a:rPr lang="en-US" sz="4050" dirty="0">
                <a:solidFill>
                  <a:srgbClr val="FFFFFF"/>
                </a:solidFill>
                <a:latin typeface="Nunito Semi Bold" pitchFamily="34" charset="0"/>
                <a:ea typeface="Nunito Semi Bold" pitchFamily="34" charset="-122"/>
                <a:cs typeface="Nunito Semi Bold" pitchFamily="34" charset="-120"/>
              </a:rPr>
              <a:t>Why Migrate to AWS?</a:t>
            </a:r>
            <a:endParaRPr lang="en-US" sz="4050" dirty="0"/>
          </a:p>
        </p:txBody>
      </p:sp>
      <p:pic>
        <p:nvPicPr>
          <p:cNvPr id="4" name="Image 0" descr="preencoded.png"/>
          <p:cNvPicPr>
            <a:picLocks noChangeAspect="1"/>
          </p:cNvPicPr>
          <p:nvPr/>
        </p:nvPicPr>
        <p:blipFill>
          <a:blip r:embed="rId3"/>
          <a:stretch>
            <a:fillRect/>
          </a:stretch>
        </p:blipFill>
        <p:spPr>
          <a:xfrm>
            <a:off x="773192" y="2198489"/>
            <a:ext cx="8315920" cy="4712256"/>
          </a:xfrm>
          <a:prstGeom prst="rect">
            <a:avLst/>
          </a:prstGeom>
        </p:spPr>
      </p:pic>
      <p:sp>
        <p:nvSpPr>
          <p:cNvPr id="5" name="Text 2"/>
          <p:cNvSpPr/>
          <p:nvPr/>
        </p:nvSpPr>
        <p:spPr>
          <a:xfrm>
            <a:off x="9635609" y="2152650"/>
            <a:ext cx="4229100" cy="2379464"/>
          </a:xfrm>
          <a:prstGeom prst="rect">
            <a:avLst/>
          </a:prstGeom>
          <a:noFill/>
          <a:ln/>
        </p:spPr>
        <p:txBody>
          <a:bodyPr wrap="square" lIns="0" tIns="0" rIns="0" bIns="0" rtlCol="0" anchor="t"/>
          <a:lstStyle/>
          <a:p>
            <a:pPr marL="0" indent="0" algn="l">
              <a:lnSpc>
                <a:spcPts val="2650"/>
              </a:lnSpc>
              <a:buNone/>
            </a:pPr>
            <a:r>
              <a:rPr lang="en-US" sz="1700" dirty="0">
                <a:solidFill>
                  <a:srgbClr val="FFFFFF"/>
                </a:solidFill>
                <a:latin typeface="PT Sans" pitchFamily="34" charset="0"/>
                <a:ea typeface="PT Sans" pitchFamily="34" charset="-122"/>
                <a:cs typeface="PT Sans" pitchFamily="34" charset="-120"/>
              </a:rPr>
              <a:t>Your café is moving from a local cloud hosting provider with fixed monthly fees to Amazon Web Services. This migration will dramatically reduce costs, improve reliability, and position your business for future growth—all while eliminating the complexity of traditional hosting.</a:t>
            </a:r>
            <a:endParaRPr lang="en-US" sz="1700" dirty="0"/>
          </a:p>
        </p:txBody>
      </p:sp>
      <p:sp>
        <p:nvSpPr>
          <p:cNvPr id="6" name="Text 3"/>
          <p:cNvSpPr/>
          <p:nvPr/>
        </p:nvSpPr>
        <p:spPr>
          <a:xfrm>
            <a:off x="9635609" y="4715589"/>
            <a:ext cx="4229100" cy="679847"/>
          </a:xfrm>
          <a:prstGeom prst="rect">
            <a:avLst/>
          </a:prstGeom>
          <a:noFill/>
          <a:ln/>
        </p:spPr>
        <p:txBody>
          <a:bodyPr wrap="square" lIns="0" tIns="0" rIns="0" bIns="0" rtlCol="0" anchor="t"/>
          <a:lstStyle/>
          <a:p>
            <a:pPr marL="0" indent="0" algn="l">
              <a:lnSpc>
                <a:spcPts val="2650"/>
              </a:lnSpc>
              <a:buNone/>
            </a:pPr>
            <a:r>
              <a:rPr lang="en-US" sz="1700" dirty="0">
                <a:solidFill>
                  <a:srgbClr val="FFFFFF"/>
                </a:solidFill>
                <a:latin typeface="PT Sans" pitchFamily="34" charset="0"/>
                <a:ea typeface="PT Sans" pitchFamily="34" charset="-122"/>
                <a:cs typeface="PT Sans" pitchFamily="34" charset="-120"/>
              </a:rPr>
              <a:t>AWS charges only for what you actually use, not for capacity you might need someday.</a:t>
            </a:r>
            <a:endParaRPr lang="en-US" sz="1700" dirty="0"/>
          </a:p>
        </p:txBody>
      </p:sp>
      <p:grpSp>
        <p:nvGrpSpPr>
          <p:cNvPr id="8" name="Group 7">
            <a:extLst>
              <a:ext uri="{FF2B5EF4-FFF2-40B4-BE49-F238E27FC236}">
                <a16:creationId xmlns:a16="http://schemas.microsoft.com/office/drawing/2014/main" id="{4DF83ADF-58D8-C772-B4E7-8E93BEFC827E}"/>
              </a:ext>
            </a:extLst>
          </p:cNvPr>
          <p:cNvGrpSpPr/>
          <p:nvPr/>
        </p:nvGrpSpPr>
        <p:grpSpPr>
          <a:xfrm>
            <a:off x="6967428" y="7506088"/>
            <a:ext cx="7597359" cy="708917"/>
            <a:chOff x="4084358" y="6299873"/>
            <a:chExt cx="7597359" cy="708917"/>
          </a:xfrm>
        </p:grpSpPr>
        <p:sp>
          <p:nvSpPr>
            <p:cNvPr id="9" name="Rectangle 8">
              <a:extLst>
                <a:ext uri="{FF2B5EF4-FFF2-40B4-BE49-F238E27FC236}">
                  <a16:creationId xmlns:a16="http://schemas.microsoft.com/office/drawing/2014/main" id="{F749AB9F-ACDD-CD11-3EA6-D371C2E5A3B8}"/>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0" name="Text 6">
              <a:extLst>
                <a:ext uri="{FF2B5EF4-FFF2-40B4-BE49-F238E27FC236}">
                  <a16:creationId xmlns:a16="http://schemas.microsoft.com/office/drawing/2014/main" id="{D0CD3A50-153D-6211-A479-526041D7515F}"/>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4">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23317" y="649962"/>
            <a:ext cx="6598325" cy="691872"/>
          </a:xfrm>
          <a:prstGeom prst="rect">
            <a:avLst/>
          </a:prstGeom>
          <a:noFill/>
          <a:ln/>
        </p:spPr>
        <p:txBody>
          <a:bodyPr wrap="none" lIns="0" tIns="0" rIns="0" bIns="0" rtlCol="0" anchor="t"/>
          <a:lstStyle/>
          <a:p>
            <a:pPr marL="0" indent="0" algn="l">
              <a:lnSpc>
                <a:spcPts val="5400"/>
              </a:lnSpc>
              <a:buNone/>
            </a:pPr>
            <a:r>
              <a:rPr lang="en-US" sz="4350" dirty="0">
                <a:solidFill>
                  <a:srgbClr val="FFFFFF"/>
                </a:solidFill>
                <a:latin typeface="Nunito Semi Bold" pitchFamily="34" charset="0"/>
                <a:ea typeface="Nunito Semi Bold" pitchFamily="34" charset="-122"/>
                <a:cs typeface="Nunito Semi Bold" pitchFamily="34" charset="-120"/>
              </a:rPr>
              <a:t>AWS Services Breakdown</a:t>
            </a:r>
            <a:endParaRPr lang="en-US" sz="4350" dirty="0"/>
          </a:p>
        </p:txBody>
      </p:sp>
      <p:sp>
        <p:nvSpPr>
          <p:cNvPr id="3" name="Text 1"/>
          <p:cNvSpPr/>
          <p:nvPr/>
        </p:nvSpPr>
        <p:spPr>
          <a:xfrm>
            <a:off x="823317" y="1804154"/>
            <a:ext cx="12983766" cy="746284"/>
          </a:xfrm>
          <a:prstGeom prst="rect">
            <a:avLst/>
          </a:prstGeom>
          <a:noFill/>
          <a:ln/>
        </p:spPr>
        <p:txBody>
          <a:bodyPr wrap="square" lIns="0" tIns="0" rIns="0" bIns="0" rtlCol="0" anchor="t"/>
          <a:lstStyle/>
          <a:p>
            <a:pPr marL="0" indent="0" algn="l">
              <a:lnSpc>
                <a:spcPts val="2900"/>
              </a:lnSpc>
              <a:buNone/>
            </a:pPr>
            <a:r>
              <a:rPr lang="en-US" sz="1850" dirty="0">
                <a:solidFill>
                  <a:srgbClr val="FFFFFF"/>
                </a:solidFill>
                <a:latin typeface="PT Sans" pitchFamily="34" charset="0"/>
                <a:ea typeface="PT Sans" pitchFamily="34" charset="-122"/>
                <a:cs typeface="PT Sans" pitchFamily="34" charset="-120"/>
              </a:rPr>
              <a:t>The core services powering your café's static website—each designed to replace expensive traditional hosting with smart, scalable alternatives.</a:t>
            </a:r>
            <a:endParaRPr lang="en-US" sz="1850" dirty="0"/>
          </a:p>
        </p:txBody>
      </p:sp>
      <p:pic>
        <p:nvPicPr>
          <p:cNvPr id="4" name="Image 0" descr="preencoded.png"/>
          <p:cNvPicPr>
            <a:picLocks noChangeAspect="1"/>
          </p:cNvPicPr>
          <p:nvPr/>
        </p:nvPicPr>
        <p:blipFill>
          <a:blip r:embed="rId3"/>
          <a:stretch>
            <a:fillRect/>
          </a:stretch>
        </p:blipFill>
        <p:spPr>
          <a:xfrm>
            <a:off x="823317" y="2810470"/>
            <a:ext cx="1756886" cy="1756886"/>
          </a:xfrm>
          <a:prstGeom prst="rect">
            <a:avLst/>
          </a:prstGeom>
        </p:spPr>
      </p:pic>
      <p:sp>
        <p:nvSpPr>
          <p:cNvPr id="5" name="Text 2"/>
          <p:cNvSpPr/>
          <p:nvPr/>
        </p:nvSpPr>
        <p:spPr>
          <a:xfrm>
            <a:off x="823317" y="4856321"/>
            <a:ext cx="2767489" cy="345877"/>
          </a:xfrm>
          <a:prstGeom prst="rect">
            <a:avLst/>
          </a:prstGeom>
          <a:noFill/>
          <a:ln/>
        </p:spPr>
        <p:txBody>
          <a:bodyPr wrap="none" lIns="0" tIns="0" rIns="0" bIns="0" rtlCol="0" anchor="t"/>
          <a:lstStyle/>
          <a:p>
            <a:pPr marL="0" indent="0" algn="l">
              <a:lnSpc>
                <a:spcPts val="2700"/>
              </a:lnSpc>
              <a:buNone/>
            </a:pPr>
            <a:r>
              <a:rPr lang="en-US" sz="2150" dirty="0">
                <a:solidFill>
                  <a:srgbClr val="FFFFFF"/>
                </a:solidFill>
                <a:latin typeface="Nunito Semi Bold" pitchFamily="34" charset="0"/>
                <a:ea typeface="Nunito Semi Bold" pitchFamily="34" charset="-122"/>
                <a:cs typeface="Nunito Semi Bold" pitchFamily="34" charset="-120"/>
              </a:rPr>
              <a:t>Amazon S3</a:t>
            </a:r>
            <a:endParaRPr lang="en-US" sz="2150" dirty="0"/>
          </a:p>
        </p:txBody>
      </p:sp>
      <p:sp>
        <p:nvSpPr>
          <p:cNvPr id="6" name="Text 3"/>
          <p:cNvSpPr/>
          <p:nvPr/>
        </p:nvSpPr>
        <p:spPr>
          <a:xfrm>
            <a:off x="823317" y="5340787"/>
            <a:ext cx="3029188" cy="2238851"/>
          </a:xfrm>
          <a:prstGeom prst="rect">
            <a:avLst/>
          </a:prstGeom>
          <a:noFill/>
          <a:ln/>
        </p:spPr>
        <p:txBody>
          <a:bodyPr wrap="square" lIns="0" tIns="0" rIns="0" bIns="0" rtlCol="0" anchor="t"/>
          <a:lstStyle/>
          <a:p>
            <a:pPr marL="0" indent="0" algn="l">
              <a:lnSpc>
                <a:spcPts val="2900"/>
              </a:lnSpc>
              <a:buNone/>
            </a:pPr>
            <a:r>
              <a:rPr lang="en-US" sz="1850" dirty="0">
                <a:solidFill>
                  <a:srgbClr val="FFFFFF"/>
                </a:solidFill>
                <a:latin typeface="PT Sans" pitchFamily="34" charset="0"/>
                <a:ea typeface="PT Sans" pitchFamily="34" charset="-122"/>
                <a:cs typeface="PT Sans" pitchFamily="34" charset="-120"/>
              </a:rPr>
              <a:t>Hosts your website files (HTML, CSS, images). Free tier covers 5 GB storage and 20,000 requests monthly—far more than a typical café site needs.</a:t>
            </a:r>
            <a:endParaRPr lang="en-US" sz="1850" dirty="0"/>
          </a:p>
        </p:txBody>
      </p:sp>
      <p:pic>
        <p:nvPicPr>
          <p:cNvPr id="7" name="Image 1" descr="preencoded.png"/>
          <p:cNvPicPr>
            <a:picLocks noChangeAspect="1"/>
          </p:cNvPicPr>
          <p:nvPr/>
        </p:nvPicPr>
        <p:blipFill>
          <a:blip r:embed="rId4"/>
          <a:stretch>
            <a:fillRect/>
          </a:stretch>
        </p:blipFill>
        <p:spPr>
          <a:xfrm>
            <a:off x="4141470" y="2810470"/>
            <a:ext cx="1756886" cy="1756886"/>
          </a:xfrm>
          <a:prstGeom prst="rect">
            <a:avLst/>
          </a:prstGeom>
        </p:spPr>
      </p:pic>
      <p:sp>
        <p:nvSpPr>
          <p:cNvPr id="8" name="Text 4"/>
          <p:cNvSpPr/>
          <p:nvPr/>
        </p:nvSpPr>
        <p:spPr>
          <a:xfrm>
            <a:off x="4141470" y="4856321"/>
            <a:ext cx="2767489" cy="345877"/>
          </a:xfrm>
          <a:prstGeom prst="rect">
            <a:avLst/>
          </a:prstGeom>
          <a:noFill/>
          <a:ln/>
        </p:spPr>
        <p:txBody>
          <a:bodyPr wrap="none" lIns="0" tIns="0" rIns="0" bIns="0" rtlCol="0" anchor="t"/>
          <a:lstStyle/>
          <a:p>
            <a:pPr marL="0" indent="0" algn="l">
              <a:lnSpc>
                <a:spcPts val="2700"/>
              </a:lnSpc>
              <a:buNone/>
            </a:pPr>
            <a:r>
              <a:rPr lang="en-US" sz="2150" dirty="0">
                <a:solidFill>
                  <a:srgbClr val="FFFFFF"/>
                </a:solidFill>
                <a:latin typeface="Nunito Semi Bold" pitchFamily="34" charset="0"/>
                <a:ea typeface="Nunito Semi Bold" pitchFamily="34" charset="-122"/>
                <a:cs typeface="Nunito Semi Bold" pitchFamily="34" charset="-120"/>
              </a:rPr>
              <a:t>CloudFront CDN</a:t>
            </a:r>
            <a:endParaRPr lang="en-US" sz="2150" dirty="0"/>
          </a:p>
        </p:txBody>
      </p:sp>
      <p:sp>
        <p:nvSpPr>
          <p:cNvPr id="9" name="Text 5"/>
          <p:cNvSpPr/>
          <p:nvPr/>
        </p:nvSpPr>
        <p:spPr>
          <a:xfrm>
            <a:off x="4141470" y="5340787"/>
            <a:ext cx="3029188" cy="2238851"/>
          </a:xfrm>
          <a:prstGeom prst="rect">
            <a:avLst/>
          </a:prstGeom>
          <a:noFill/>
          <a:ln/>
        </p:spPr>
        <p:txBody>
          <a:bodyPr wrap="square" lIns="0" tIns="0" rIns="0" bIns="0" rtlCol="0" anchor="t"/>
          <a:lstStyle/>
          <a:p>
            <a:pPr marL="0" indent="0" algn="l">
              <a:lnSpc>
                <a:spcPts val="2900"/>
              </a:lnSpc>
              <a:buNone/>
            </a:pPr>
            <a:r>
              <a:rPr lang="en-US" sz="1850" dirty="0">
                <a:solidFill>
                  <a:srgbClr val="FFFFFF"/>
                </a:solidFill>
                <a:latin typeface="PT Sans" pitchFamily="34" charset="0"/>
                <a:ea typeface="PT Sans" pitchFamily="34" charset="-122"/>
                <a:cs typeface="PT Sans" pitchFamily="34" charset="-120"/>
              </a:rPr>
              <a:t>Optional performance boost through global caching. Free tier includes 1 TB transfer and 2 million requests—your café's traffic won't exceed this.</a:t>
            </a:r>
            <a:endParaRPr lang="en-US" sz="1850" dirty="0"/>
          </a:p>
        </p:txBody>
      </p:sp>
      <p:pic>
        <p:nvPicPr>
          <p:cNvPr id="10" name="Image 2" descr="preencoded.png"/>
          <p:cNvPicPr>
            <a:picLocks noChangeAspect="1"/>
          </p:cNvPicPr>
          <p:nvPr/>
        </p:nvPicPr>
        <p:blipFill>
          <a:blip r:embed="rId5"/>
          <a:stretch>
            <a:fillRect/>
          </a:stretch>
        </p:blipFill>
        <p:spPr>
          <a:xfrm>
            <a:off x="7459623" y="2810470"/>
            <a:ext cx="1756886" cy="1756886"/>
          </a:xfrm>
          <a:prstGeom prst="rect">
            <a:avLst/>
          </a:prstGeom>
        </p:spPr>
      </p:pic>
      <p:sp>
        <p:nvSpPr>
          <p:cNvPr id="11" name="Text 6"/>
          <p:cNvSpPr/>
          <p:nvPr/>
        </p:nvSpPr>
        <p:spPr>
          <a:xfrm>
            <a:off x="7459623" y="4856321"/>
            <a:ext cx="2767489" cy="345877"/>
          </a:xfrm>
          <a:prstGeom prst="rect">
            <a:avLst/>
          </a:prstGeom>
          <a:noFill/>
          <a:ln/>
        </p:spPr>
        <p:txBody>
          <a:bodyPr wrap="none" lIns="0" tIns="0" rIns="0" bIns="0" rtlCol="0" anchor="t"/>
          <a:lstStyle/>
          <a:p>
            <a:pPr marL="0" indent="0" algn="l">
              <a:lnSpc>
                <a:spcPts val="2700"/>
              </a:lnSpc>
              <a:buNone/>
            </a:pPr>
            <a:r>
              <a:rPr lang="en-US" sz="2150" dirty="0">
                <a:solidFill>
                  <a:srgbClr val="FFFFFF"/>
                </a:solidFill>
                <a:latin typeface="Nunito Semi Bold" pitchFamily="34" charset="0"/>
                <a:ea typeface="Nunito Semi Bold" pitchFamily="34" charset="-122"/>
                <a:cs typeface="Nunito Semi Bold" pitchFamily="34" charset="-120"/>
              </a:rPr>
              <a:t>IAM Access Control</a:t>
            </a:r>
            <a:endParaRPr lang="en-US" sz="2150" dirty="0"/>
          </a:p>
        </p:txBody>
      </p:sp>
      <p:sp>
        <p:nvSpPr>
          <p:cNvPr id="12" name="Text 7"/>
          <p:cNvSpPr/>
          <p:nvPr/>
        </p:nvSpPr>
        <p:spPr>
          <a:xfrm>
            <a:off x="7459623" y="5340787"/>
            <a:ext cx="3029188" cy="2238851"/>
          </a:xfrm>
          <a:prstGeom prst="rect">
            <a:avLst/>
          </a:prstGeom>
          <a:noFill/>
          <a:ln/>
        </p:spPr>
        <p:txBody>
          <a:bodyPr wrap="square" lIns="0" tIns="0" rIns="0" bIns="0" rtlCol="0" anchor="t"/>
          <a:lstStyle/>
          <a:p>
            <a:pPr marL="0" indent="0" algn="l">
              <a:lnSpc>
                <a:spcPts val="2900"/>
              </a:lnSpc>
              <a:buNone/>
            </a:pPr>
            <a:r>
              <a:rPr lang="en-US" sz="1850" dirty="0">
                <a:solidFill>
                  <a:srgbClr val="FFFFFF"/>
                </a:solidFill>
                <a:latin typeface="PT Sans" pitchFamily="34" charset="0"/>
                <a:ea typeface="PT Sans" pitchFamily="34" charset="-122"/>
                <a:cs typeface="PT Sans" pitchFamily="34" charset="-120"/>
              </a:rPr>
              <a:t>Centralized permission management, always free. Provides fine-grained security controls that replace basic account-level access from local providers.</a:t>
            </a:r>
            <a:endParaRPr lang="en-US" sz="1850" dirty="0"/>
          </a:p>
        </p:txBody>
      </p:sp>
      <p:pic>
        <p:nvPicPr>
          <p:cNvPr id="13" name="Image 3" descr="preencoded.png"/>
          <p:cNvPicPr>
            <a:picLocks noChangeAspect="1"/>
          </p:cNvPicPr>
          <p:nvPr/>
        </p:nvPicPr>
        <p:blipFill>
          <a:blip r:embed="rId6"/>
          <a:stretch>
            <a:fillRect/>
          </a:stretch>
        </p:blipFill>
        <p:spPr>
          <a:xfrm>
            <a:off x="10777776" y="2810470"/>
            <a:ext cx="1756886" cy="1756886"/>
          </a:xfrm>
          <a:prstGeom prst="rect">
            <a:avLst/>
          </a:prstGeom>
        </p:spPr>
      </p:pic>
      <p:sp>
        <p:nvSpPr>
          <p:cNvPr id="14" name="Text 8"/>
          <p:cNvSpPr/>
          <p:nvPr/>
        </p:nvSpPr>
        <p:spPr>
          <a:xfrm>
            <a:off x="10777776" y="4856321"/>
            <a:ext cx="2767489" cy="345877"/>
          </a:xfrm>
          <a:prstGeom prst="rect">
            <a:avLst/>
          </a:prstGeom>
          <a:noFill/>
          <a:ln/>
        </p:spPr>
        <p:txBody>
          <a:bodyPr wrap="none" lIns="0" tIns="0" rIns="0" bIns="0" rtlCol="0" anchor="t"/>
          <a:lstStyle/>
          <a:p>
            <a:pPr marL="0" indent="0" algn="l">
              <a:lnSpc>
                <a:spcPts val="2700"/>
              </a:lnSpc>
              <a:buNone/>
            </a:pPr>
            <a:r>
              <a:rPr lang="en-US" sz="2150" dirty="0">
                <a:solidFill>
                  <a:srgbClr val="FFFFFF"/>
                </a:solidFill>
                <a:latin typeface="Nunito Semi Bold" pitchFamily="34" charset="0"/>
                <a:ea typeface="Nunito Semi Bold" pitchFamily="34" charset="-122"/>
                <a:cs typeface="Nunito Semi Bold" pitchFamily="34" charset="-120"/>
              </a:rPr>
              <a:t>Route 53 DNS</a:t>
            </a:r>
            <a:endParaRPr lang="en-US" sz="2150" dirty="0"/>
          </a:p>
        </p:txBody>
      </p:sp>
      <p:sp>
        <p:nvSpPr>
          <p:cNvPr id="15" name="Text 9"/>
          <p:cNvSpPr/>
          <p:nvPr/>
        </p:nvSpPr>
        <p:spPr>
          <a:xfrm>
            <a:off x="10777776" y="5340787"/>
            <a:ext cx="3029307" cy="1865709"/>
          </a:xfrm>
          <a:prstGeom prst="rect">
            <a:avLst/>
          </a:prstGeom>
          <a:noFill/>
          <a:ln/>
        </p:spPr>
        <p:txBody>
          <a:bodyPr wrap="square" lIns="0" tIns="0" rIns="0" bIns="0" rtlCol="0" anchor="t"/>
          <a:lstStyle/>
          <a:p>
            <a:pPr marL="0" indent="0" algn="l">
              <a:lnSpc>
                <a:spcPts val="2900"/>
              </a:lnSpc>
              <a:buNone/>
            </a:pPr>
            <a:r>
              <a:rPr lang="en-US" sz="1850" dirty="0">
                <a:solidFill>
                  <a:srgbClr val="FFFFFF"/>
                </a:solidFill>
                <a:latin typeface="PT Sans" pitchFamily="34" charset="0"/>
                <a:ea typeface="PT Sans" pitchFamily="34" charset="-122"/>
                <a:cs typeface="PT Sans" pitchFamily="34" charset="-120"/>
              </a:rPr>
              <a:t>Custom domain management for $0.50/month if needed. For demos or internal reviews, you can skip this and use the S3 endpoint directly.</a:t>
            </a:r>
            <a:endParaRPr lang="en-US" sz="1850" dirty="0"/>
          </a:p>
        </p:txBody>
      </p:sp>
      <p:grpSp>
        <p:nvGrpSpPr>
          <p:cNvPr id="16" name="Group 15">
            <a:extLst>
              <a:ext uri="{FF2B5EF4-FFF2-40B4-BE49-F238E27FC236}">
                <a16:creationId xmlns:a16="http://schemas.microsoft.com/office/drawing/2014/main" id="{21FE262E-0545-57FA-7853-7BDFA8205ECA}"/>
              </a:ext>
            </a:extLst>
          </p:cNvPr>
          <p:cNvGrpSpPr/>
          <p:nvPr/>
        </p:nvGrpSpPr>
        <p:grpSpPr>
          <a:xfrm>
            <a:off x="6967428" y="7506088"/>
            <a:ext cx="7597359" cy="708917"/>
            <a:chOff x="4084358" y="6299873"/>
            <a:chExt cx="7597359" cy="708917"/>
          </a:xfrm>
        </p:grpSpPr>
        <p:sp>
          <p:nvSpPr>
            <p:cNvPr id="17" name="Rectangle 16">
              <a:extLst>
                <a:ext uri="{FF2B5EF4-FFF2-40B4-BE49-F238E27FC236}">
                  <a16:creationId xmlns:a16="http://schemas.microsoft.com/office/drawing/2014/main" id="{866C20A0-EBBC-59D5-6294-B56B1BE01126}"/>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8" name="Text 6">
              <a:extLst>
                <a:ext uri="{FF2B5EF4-FFF2-40B4-BE49-F238E27FC236}">
                  <a16:creationId xmlns:a16="http://schemas.microsoft.com/office/drawing/2014/main" id="{AD38C02D-3309-D0A4-3F05-B2AAA1780940}"/>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7">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725805"/>
            <a:ext cx="6047303"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Monthly Cost Scenarios</a:t>
            </a:r>
            <a:endParaRPr lang="en-US" sz="4400" dirty="0"/>
          </a:p>
        </p:txBody>
      </p:sp>
      <p:pic>
        <p:nvPicPr>
          <p:cNvPr id="3" name="Image 0" descr="preencoded.png"/>
          <p:cNvPicPr>
            <a:picLocks noChangeAspect="1"/>
          </p:cNvPicPr>
          <p:nvPr/>
        </p:nvPicPr>
        <p:blipFill>
          <a:blip r:embed="rId3"/>
          <a:stretch>
            <a:fillRect/>
          </a:stretch>
        </p:blipFill>
        <p:spPr>
          <a:xfrm>
            <a:off x="837724" y="2057995"/>
            <a:ext cx="8216265" cy="4601051"/>
          </a:xfrm>
          <a:prstGeom prst="rect">
            <a:avLst/>
          </a:prstGeom>
        </p:spPr>
      </p:pic>
      <p:sp>
        <p:nvSpPr>
          <p:cNvPr id="4" name="Text 1"/>
          <p:cNvSpPr/>
          <p:nvPr/>
        </p:nvSpPr>
        <p:spPr>
          <a:xfrm>
            <a:off x="9645491" y="202811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What This Means</a:t>
            </a:r>
            <a:endParaRPr lang="en-US" sz="2200" dirty="0"/>
          </a:p>
        </p:txBody>
      </p:sp>
      <p:sp>
        <p:nvSpPr>
          <p:cNvPr id="5" name="Text 2"/>
          <p:cNvSpPr/>
          <p:nvPr/>
        </p:nvSpPr>
        <p:spPr>
          <a:xfrm>
            <a:off x="9645491" y="2619375"/>
            <a:ext cx="4154686" cy="2298144"/>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Even with a full AWS setup including CloudFront and Route 53, your monthly hosting costs stay under $1. The S3-only option—perfectly adequate for most café websites—costs absolutely nothing within the free tier.</a:t>
            </a:r>
            <a:endParaRPr lang="en-US" sz="1850" dirty="0"/>
          </a:p>
        </p:txBody>
      </p:sp>
      <p:sp>
        <p:nvSpPr>
          <p:cNvPr id="6" name="Text 3"/>
          <p:cNvSpPr/>
          <p:nvPr/>
        </p:nvSpPr>
        <p:spPr>
          <a:xfrm>
            <a:off x="9645491" y="5132903"/>
            <a:ext cx="4154686" cy="1532096"/>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As you expand to multiple locations, costs remain minimal unless you add dynamic services or complex office systems.</a:t>
            </a:r>
            <a:endParaRPr lang="en-US" sz="1850" dirty="0"/>
          </a:p>
        </p:txBody>
      </p:sp>
      <p:grpSp>
        <p:nvGrpSpPr>
          <p:cNvPr id="8" name="Group 7">
            <a:extLst>
              <a:ext uri="{FF2B5EF4-FFF2-40B4-BE49-F238E27FC236}">
                <a16:creationId xmlns:a16="http://schemas.microsoft.com/office/drawing/2014/main" id="{89D24B22-5E13-AD65-CE50-EA06AD47755B}"/>
              </a:ext>
            </a:extLst>
          </p:cNvPr>
          <p:cNvGrpSpPr/>
          <p:nvPr/>
        </p:nvGrpSpPr>
        <p:grpSpPr>
          <a:xfrm>
            <a:off x="6967428" y="7506088"/>
            <a:ext cx="7597359" cy="708917"/>
            <a:chOff x="4084358" y="6299873"/>
            <a:chExt cx="7597359" cy="708917"/>
          </a:xfrm>
        </p:grpSpPr>
        <p:sp>
          <p:nvSpPr>
            <p:cNvPr id="9" name="Rectangle 8">
              <a:extLst>
                <a:ext uri="{FF2B5EF4-FFF2-40B4-BE49-F238E27FC236}">
                  <a16:creationId xmlns:a16="http://schemas.microsoft.com/office/drawing/2014/main" id="{214A613F-09EA-76F4-8D8A-7CA0CDA5C6C0}"/>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0" name="Text 6">
              <a:extLst>
                <a:ext uri="{FF2B5EF4-FFF2-40B4-BE49-F238E27FC236}">
                  <a16:creationId xmlns:a16="http://schemas.microsoft.com/office/drawing/2014/main" id="{D35A65A8-A987-D1CF-AEF2-61A023CE94E4}"/>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4">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254085" y="888921"/>
            <a:ext cx="5250418" cy="548997"/>
          </a:xfrm>
          <a:prstGeom prst="rect">
            <a:avLst/>
          </a:prstGeom>
          <a:noFill/>
          <a:ln/>
        </p:spPr>
        <p:txBody>
          <a:bodyPr wrap="none" lIns="0" tIns="0" rIns="0" bIns="0" rtlCol="0" anchor="t"/>
          <a:lstStyle/>
          <a:p>
            <a:pPr marL="0" indent="0" algn="l">
              <a:lnSpc>
                <a:spcPts val="4300"/>
              </a:lnSpc>
              <a:buNone/>
            </a:pPr>
            <a:r>
              <a:rPr lang="en-US" sz="3450" dirty="0">
                <a:solidFill>
                  <a:srgbClr val="FFFFFF"/>
                </a:solidFill>
                <a:latin typeface="Nunito Semi Bold" pitchFamily="34" charset="0"/>
                <a:ea typeface="Nunito Semi Bold" pitchFamily="34" charset="-122"/>
                <a:cs typeface="Nunito Semi Bold" pitchFamily="34" charset="-120"/>
              </a:rPr>
              <a:t>Pricing Model Comparison</a:t>
            </a:r>
            <a:endParaRPr lang="en-US" sz="3450" dirty="0"/>
          </a:p>
        </p:txBody>
      </p:sp>
      <p:sp>
        <p:nvSpPr>
          <p:cNvPr id="3" name="Shape 1"/>
          <p:cNvSpPr/>
          <p:nvPr/>
        </p:nvSpPr>
        <p:spPr>
          <a:xfrm>
            <a:off x="7303770" y="1729026"/>
            <a:ext cx="22860" cy="4916448"/>
          </a:xfrm>
          <a:prstGeom prst="roundRect">
            <a:avLst>
              <a:gd name="adj" fmla="val 1224836"/>
            </a:avLst>
          </a:prstGeom>
          <a:solidFill>
            <a:srgbClr val="F2B42D"/>
          </a:solidFill>
          <a:ln/>
        </p:spPr>
        <p:txBody>
          <a:bodyPr/>
          <a:lstStyle/>
          <a:p>
            <a:endParaRPr lang="en-ZA"/>
          </a:p>
        </p:txBody>
      </p:sp>
      <p:sp>
        <p:nvSpPr>
          <p:cNvPr id="4" name="Shape 2"/>
          <p:cNvSpPr/>
          <p:nvPr/>
        </p:nvSpPr>
        <p:spPr>
          <a:xfrm>
            <a:off x="1231225" y="1729026"/>
            <a:ext cx="6061115" cy="2312670"/>
          </a:xfrm>
          <a:prstGeom prst="roundRect">
            <a:avLst>
              <a:gd name="adj" fmla="val 12107"/>
            </a:avLst>
          </a:prstGeom>
          <a:solidFill>
            <a:srgbClr val="00002E"/>
          </a:solidFill>
          <a:ln w="22860">
            <a:solidFill>
              <a:srgbClr val="F2B42D"/>
            </a:solidFill>
            <a:prstDash val="solid"/>
          </a:ln>
        </p:spPr>
        <p:txBody>
          <a:bodyPr/>
          <a:lstStyle/>
          <a:p>
            <a:endParaRPr lang="en-ZA"/>
          </a:p>
        </p:txBody>
      </p:sp>
      <p:sp>
        <p:nvSpPr>
          <p:cNvPr id="5" name="Text 3"/>
          <p:cNvSpPr/>
          <p:nvPr/>
        </p:nvSpPr>
        <p:spPr>
          <a:xfrm>
            <a:off x="4909780" y="1938457"/>
            <a:ext cx="2195989" cy="274439"/>
          </a:xfrm>
          <a:prstGeom prst="rect">
            <a:avLst/>
          </a:prstGeom>
          <a:noFill/>
          <a:ln/>
        </p:spPr>
        <p:txBody>
          <a:bodyPr wrap="none" lIns="0" tIns="0" rIns="0" bIns="0" rtlCol="0" anchor="t"/>
          <a:lstStyle/>
          <a:p>
            <a:pPr marL="0" indent="0" algn="r">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Local Cloud Provider</a:t>
            </a:r>
            <a:endParaRPr lang="en-US" sz="1700" dirty="0"/>
          </a:p>
        </p:txBody>
      </p:sp>
      <p:sp>
        <p:nvSpPr>
          <p:cNvPr id="6" name="Text 4"/>
          <p:cNvSpPr/>
          <p:nvPr/>
        </p:nvSpPr>
        <p:spPr>
          <a:xfrm>
            <a:off x="1440656" y="2300168"/>
            <a:ext cx="5665113" cy="1328894"/>
          </a:xfrm>
          <a:prstGeom prst="rect">
            <a:avLst/>
          </a:prstGeom>
          <a:noFill/>
          <a:ln/>
        </p:spPr>
        <p:txBody>
          <a:bodyPr wrap="square" lIns="0" tIns="0" rIns="0" bIns="0" rtlCol="0" anchor="t"/>
          <a:lstStyle/>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Fixed monthly hosting plan regardless of traffic</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Storage and bandwidth caps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Scaling requires expensive plan upgrades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Paying for unused capacity during slow periods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Limited regional redundancy</a:t>
            </a:r>
            <a:endParaRPr lang="en-US" sz="1450" dirty="0"/>
          </a:p>
        </p:txBody>
      </p:sp>
      <p:sp>
        <p:nvSpPr>
          <p:cNvPr id="7" name="Shape 5"/>
          <p:cNvSpPr/>
          <p:nvPr/>
        </p:nvSpPr>
        <p:spPr>
          <a:xfrm>
            <a:off x="7338060" y="4129601"/>
            <a:ext cx="6061115" cy="2312670"/>
          </a:xfrm>
          <a:prstGeom prst="rect">
            <a:avLst/>
          </a:prstGeom>
          <a:solidFill>
            <a:srgbClr val="00002E"/>
          </a:solidFill>
          <a:ln w="22860">
            <a:solidFill>
              <a:srgbClr val="D7425E"/>
            </a:solidFill>
            <a:prstDash val="solid"/>
          </a:ln>
        </p:spPr>
        <p:txBody>
          <a:bodyPr/>
          <a:lstStyle/>
          <a:p>
            <a:endParaRPr lang="en-ZA"/>
          </a:p>
        </p:txBody>
      </p:sp>
      <p:sp>
        <p:nvSpPr>
          <p:cNvPr id="8" name="Text 6"/>
          <p:cNvSpPr/>
          <p:nvPr/>
        </p:nvSpPr>
        <p:spPr>
          <a:xfrm>
            <a:off x="7524631" y="4339032"/>
            <a:ext cx="2195989" cy="274439"/>
          </a:xfrm>
          <a:prstGeom prst="rect">
            <a:avLst/>
          </a:prstGeom>
          <a:noFill/>
          <a:ln/>
        </p:spPr>
        <p:txBody>
          <a:bodyPr wrap="none" lIns="0" tIns="0" rIns="0" bIns="0" rtlCol="0" anchor="t"/>
          <a:lstStyle/>
          <a:p>
            <a:pPr marL="0" indent="0" algn="l">
              <a:lnSpc>
                <a:spcPts val="2150"/>
              </a:lnSpc>
              <a:buNone/>
            </a:pPr>
            <a:r>
              <a:rPr lang="en-US" sz="1700" dirty="0">
                <a:solidFill>
                  <a:srgbClr val="FFFFFF"/>
                </a:solidFill>
                <a:latin typeface="Nunito Semi Bold" pitchFamily="34" charset="0"/>
                <a:ea typeface="Nunito Semi Bold" pitchFamily="34" charset="-122"/>
                <a:cs typeface="Nunito Semi Bold" pitchFamily="34" charset="-120"/>
              </a:rPr>
              <a:t>AWS Pay-As-You-Go</a:t>
            </a:r>
            <a:endParaRPr lang="en-US" sz="1700" dirty="0"/>
          </a:p>
        </p:txBody>
      </p:sp>
      <p:sp>
        <p:nvSpPr>
          <p:cNvPr id="9" name="Text 7"/>
          <p:cNvSpPr/>
          <p:nvPr/>
        </p:nvSpPr>
        <p:spPr>
          <a:xfrm>
            <a:off x="7524631" y="4700744"/>
            <a:ext cx="5665113" cy="1328894"/>
          </a:xfrm>
          <a:prstGeom prst="rect">
            <a:avLst/>
          </a:prstGeom>
          <a:noFill/>
          <a:ln/>
        </p:spPr>
        <p:txBody>
          <a:bodyPr wrap="square" lIns="0" tIns="0" rIns="0" bIns="0" rtlCol="0" anchor="t"/>
          <a:lstStyle/>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Pay only for actual storage and requests used</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No fixed monthly hosting fees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Automatic scaling during traffic spikes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Free tier covers typical café website needs</a:t>
            </a:r>
            <a:endParaRPr lang="en-US" sz="1450" dirty="0"/>
          </a:p>
          <a:p>
            <a:pPr marL="342900" indent="-342900" algn="l">
              <a:lnSpc>
                <a:spcPts val="2050"/>
              </a:lnSpc>
              <a:buSzPct val="100000"/>
              <a:buChar char="•"/>
            </a:pPr>
            <a:r>
              <a:rPr lang="en-US" sz="1450" dirty="0">
                <a:solidFill>
                  <a:srgbClr val="FFFFFF"/>
                </a:solidFill>
                <a:latin typeface="PT Sans" pitchFamily="34" charset="0"/>
                <a:ea typeface="PT Sans" pitchFamily="34" charset="-122"/>
                <a:cs typeface="PT Sans" pitchFamily="34" charset="-120"/>
              </a:rPr>
              <a:t>Global infrastructure with built-in redundancy</a:t>
            </a:r>
            <a:endParaRPr lang="en-US" sz="1450" dirty="0"/>
          </a:p>
        </p:txBody>
      </p:sp>
      <p:sp>
        <p:nvSpPr>
          <p:cNvPr id="10" name="Text 8"/>
          <p:cNvSpPr/>
          <p:nvPr/>
        </p:nvSpPr>
        <p:spPr>
          <a:xfrm>
            <a:off x="1254085" y="6402779"/>
            <a:ext cx="12122229" cy="531495"/>
          </a:xfrm>
          <a:prstGeom prst="rect">
            <a:avLst/>
          </a:prstGeom>
          <a:noFill/>
          <a:ln/>
        </p:spPr>
        <p:txBody>
          <a:bodyPr wrap="square" lIns="0" tIns="0" rIns="0" bIns="0" rtlCol="0" anchor="t"/>
          <a:lstStyle/>
          <a:p>
            <a:pPr marL="0" indent="0" algn="l">
              <a:lnSpc>
                <a:spcPts val="2050"/>
              </a:lnSpc>
              <a:buNone/>
            </a:pPr>
            <a:r>
              <a:rPr lang="en-US" sz="1450" dirty="0">
                <a:solidFill>
                  <a:srgbClr val="FFFFFF"/>
                </a:solidFill>
                <a:latin typeface="PT Sans" pitchFamily="34" charset="0"/>
                <a:ea typeface="PT Sans" pitchFamily="34" charset="-122"/>
                <a:cs typeface="PT Sans" pitchFamily="34" charset="-120"/>
              </a:rPr>
              <a:t>The fundamental difference: local providers charge for capacity, AWS charges for consumption. For a café website with modest traffic, this means near-zero hosting costs.</a:t>
            </a:r>
            <a:endParaRPr lang="en-US" sz="1450" dirty="0"/>
          </a:p>
        </p:txBody>
      </p:sp>
      <p:grpSp>
        <p:nvGrpSpPr>
          <p:cNvPr id="11" name="Group 10">
            <a:extLst>
              <a:ext uri="{FF2B5EF4-FFF2-40B4-BE49-F238E27FC236}">
                <a16:creationId xmlns:a16="http://schemas.microsoft.com/office/drawing/2014/main" id="{D324480D-F91B-A523-DB82-A35CB829C406}"/>
              </a:ext>
            </a:extLst>
          </p:cNvPr>
          <p:cNvGrpSpPr/>
          <p:nvPr/>
        </p:nvGrpSpPr>
        <p:grpSpPr>
          <a:xfrm>
            <a:off x="6967428" y="7506088"/>
            <a:ext cx="7597359" cy="708917"/>
            <a:chOff x="4084358" y="6299873"/>
            <a:chExt cx="7597359" cy="708917"/>
          </a:xfrm>
        </p:grpSpPr>
        <p:sp>
          <p:nvSpPr>
            <p:cNvPr id="12" name="Rectangle 11">
              <a:extLst>
                <a:ext uri="{FF2B5EF4-FFF2-40B4-BE49-F238E27FC236}">
                  <a16:creationId xmlns:a16="http://schemas.microsoft.com/office/drawing/2014/main" id="{B5A11A45-63B4-1AE4-3A5F-20A76961DC13}"/>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3" name="Text 6">
              <a:extLst>
                <a:ext uri="{FF2B5EF4-FFF2-40B4-BE49-F238E27FC236}">
                  <a16:creationId xmlns:a16="http://schemas.microsoft.com/office/drawing/2014/main" id="{3984232F-DD5A-5760-AAA3-33762C744EF3}"/>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3">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37009" y="659606"/>
            <a:ext cx="6980992" cy="703302"/>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On-Premises Reality Check</a:t>
            </a:r>
            <a:endParaRPr lang="en-US" sz="4400" dirty="0"/>
          </a:p>
        </p:txBody>
      </p:sp>
      <p:sp>
        <p:nvSpPr>
          <p:cNvPr id="3" name="Text 1"/>
          <p:cNvSpPr/>
          <p:nvPr/>
        </p:nvSpPr>
        <p:spPr>
          <a:xfrm>
            <a:off x="837009" y="1840706"/>
            <a:ext cx="12956381" cy="382429"/>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Why self-hosting your café's website creates hidden costs and technical burdens.</a:t>
            </a:r>
            <a:endParaRPr lang="en-US" sz="1850" dirty="0"/>
          </a:p>
        </p:txBody>
      </p:sp>
      <p:sp>
        <p:nvSpPr>
          <p:cNvPr id="4" name="Shape 2"/>
          <p:cNvSpPr/>
          <p:nvPr/>
        </p:nvSpPr>
        <p:spPr>
          <a:xfrm>
            <a:off x="837009" y="2760583"/>
            <a:ext cx="2973824" cy="4540568"/>
          </a:xfrm>
          <a:prstGeom prst="roundRect">
            <a:avLst>
              <a:gd name="adj" fmla="val 4920"/>
            </a:avLst>
          </a:prstGeom>
          <a:solidFill>
            <a:srgbClr val="00002E">
              <a:alpha val="75000"/>
            </a:srgbClr>
          </a:solidFill>
          <a:ln w="30480">
            <a:solidFill>
              <a:srgbClr val="F2B42D"/>
            </a:solidFill>
            <a:prstDash val="solid"/>
          </a:ln>
        </p:spPr>
        <p:txBody>
          <a:bodyPr/>
          <a:lstStyle/>
          <a:p>
            <a:endParaRPr lang="en-ZA"/>
          </a:p>
        </p:txBody>
      </p:sp>
      <p:sp>
        <p:nvSpPr>
          <p:cNvPr id="5" name="Shape 3"/>
          <p:cNvSpPr/>
          <p:nvPr/>
        </p:nvSpPr>
        <p:spPr>
          <a:xfrm>
            <a:off x="806529" y="2760583"/>
            <a:ext cx="121920" cy="4540568"/>
          </a:xfrm>
          <a:prstGeom prst="roundRect">
            <a:avLst>
              <a:gd name="adj" fmla="val 294241"/>
            </a:avLst>
          </a:prstGeom>
          <a:solidFill>
            <a:srgbClr val="F2B42D"/>
          </a:solidFill>
          <a:ln/>
        </p:spPr>
        <p:txBody>
          <a:bodyPr/>
          <a:lstStyle/>
          <a:p>
            <a:endParaRPr lang="en-ZA"/>
          </a:p>
        </p:txBody>
      </p:sp>
      <p:sp>
        <p:nvSpPr>
          <p:cNvPr id="6" name="Text 4"/>
          <p:cNvSpPr/>
          <p:nvPr/>
        </p:nvSpPr>
        <p:spPr>
          <a:xfrm>
            <a:off x="1198007" y="3030141"/>
            <a:ext cx="2343269" cy="703183"/>
          </a:xfrm>
          <a:prstGeom prst="rect">
            <a:avLst/>
          </a:prstGeom>
          <a:noFill/>
          <a:ln/>
        </p:spPr>
        <p:txBody>
          <a:bodyPr wrap="squar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Upfront Hardware</a:t>
            </a:r>
            <a:endParaRPr lang="en-US" sz="2200" dirty="0"/>
          </a:p>
        </p:txBody>
      </p:sp>
      <p:sp>
        <p:nvSpPr>
          <p:cNvPr id="7" name="Text 5"/>
          <p:cNvSpPr/>
          <p:nvPr/>
        </p:nvSpPr>
        <p:spPr>
          <a:xfrm>
            <a:off x="1198007" y="3972163"/>
            <a:ext cx="2343269" cy="2294573"/>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Mini PC/desktop, SSD storage (256 GB), UPS power protection. Significant capital expense before hosting even begins.</a:t>
            </a:r>
            <a:endParaRPr lang="en-US" sz="1850" dirty="0"/>
          </a:p>
        </p:txBody>
      </p:sp>
      <p:sp>
        <p:nvSpPr>
          <p:cNvPr id="8" name="Shape 6"/>
          <p:cNvSpPr/>
          <p:nvPr/>
        </p:nvSpPr>
        <p:spPr>
          <a:xfrm>
            <a:off x="4049673" y="2760583"/>
            <a:ext cx="2973824" cy="4540568"/>
          </a:xfrm>
          <a:prstGeom prst="roundRect">
            <a:avLst>
              <a:gd name="adj" fmla="val 4920"/>
            </a:avLst>
          </a:prstGeom>
          <a:solidFill>
            <a:srgbClr val="00002E">
              <a:alpha val="75000"/>
            </a:srgbClr>
          </a:solidFill>
          <a:ln w="30480">
            <a:solidFill>
              <a:srgbClr val="D7425E"/>
            </a:solidFill>
            <a:prstDash val="solid"/>
          </a:ln>
        </p:spPr>
        <p:txBody>
          <a:bodyPr/>
          <a:lstStyle/>
          <a:p>
            <a:endParaRPr lang="en-ZA"/>
          </a:p>
        </p:txBody>
      </p:sp>
      <p:sp>
        <p:nvSpPr>
          <p:cNvPr id="9" name="Shape 7"/>
          <p:cNvSpPr/>
          <p:nvPr/>
        </p:nvSpPr>
        <p:spPr>
          <a:xfrm>
            <a:off x="4019193" y="2760583"/>
            <a:ext cx="121920" cy="4540568"/>
          </a:xfrm>
          <a:prstGeom prst="roundRect">
            <a:avLst>
              <a:gd name="adj" fmla="val 294241"/>
            </a:avLst>
          </a:prstGeom>
          <a:solidFill>
            <a:srgbClr val="D7425E"/>
          </a:solidFill>
          <a:ln/>
        </p:spPr>
        <p:txBody>
          <a:bodyPr/>
          <a:lstStyle/>
          <a:p>
            <a:endParaRPr lang="en-ZA"/>
          </a:p>
        </p:txBody>
      </p:sp>
      <p:sp>
        <p:nvSpPr>
          <p:cNvPr id="10" name="Text 8"/>
          <p:cNvSpPr/>
          <p:nvPr/>
        </p:nvSpPr>
        <p:spPr>
          <a:xfrm>
            <a:off x="4410670" y="3030141"/>
            <a:ext cx="2343269" cy="703183"/>
          </a:xfrm>
          <a:prstGeom prst="rect">
            <a:avLst/>
          </a:prstGeom>
          <a:noFill/>
          <a:ln/>
        </p:spPr>
        <p:txBody>
          <a:bodyPr wrap="squar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Monthly Operating Costs</a:t>
            </a:r>
            <a:endParaRPr lang="en-US" sz="2200" dirty="0"/>
          </a:p>
        </p:txBody>
      </p:sp>
      <p:sp>
        <p:nvSpPr>
          <p:cNvPr id="11" name="Text 9"/>
          <p:cNvSpPr/>
          <p:nvPr/>
        </p:nvSpPr>
        <p:spPr>
          <a:xfrm>
            <a:off x="4410670" y="3972163"/>
            <a:ext cx="2343269" cy="3059430"/>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24/7 electricity, business internet, router/firewall amortization, maintenance time. Costs are fixed regardless of website traffic.</a:t>
            </a:r>
            <a:endParaRPr lang="en-US" sz="1850" dirty="0"/>
          </a:p>
        </p:txBody>
      </p:sp>
      <p:sp>
        <p:nvSpPr>
          <p:cNvPr id="12" name="Text 10"/>
          <p:cNvSpPr/>
          <p:nvPr/>
        </p:nvSpPr>
        <p:spPr>
          <a:xfrm>
            <a:off x="7614523" y="2730698"/>
            <a:ext cx="2813566" cy="351592"/>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Technical Drawbacks</a:t>
            </a:r>
            <a:endParaRPr lang="en-US" sz="2200" dirty="0"/>
          </a:p>
        </p:txBody>
      </p:sp>
      <p:sp>
        <p:nvSpPr>
          <p:cNvPr id="13" name="Text 11"/>
          <p:cNvSpPr/>
          <p:nvPr/>
        </p:nvSpPr>
        <p:spPr>
          <a:xfrm>
            <a:off x="7614523" y="3321129"/>
            <a:ext cx="6186488" cy="2294870"/>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No redundancy—downtime during power outages</a:t>
            </a:r>
            <a:endParaRPr lang="en-US" sz="1850" dirty="0"/>
          </a:p>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Public IP often requires additional ISP fees</a:t>
            </a:r>
            <a:endParaRPr lang="en-US" sz="1850" dirty="0"/>
          </a:p>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Manual security patching and updates</a:t>
            </a:r>
            <a:endParaRPr lang="en-US" sz="1850" dirty="0"/>
          </a:p>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HTTPS configuration complexity</a:t>
            </a:r>
            <a:endParaRPr lang="en-US" sz="1850" dirty="0"/>
          </a:p>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No automatic scaling or disaster recovery</a:t>
            </a:r>
            <a:endParaRPr lang="en-US" sz="1850" dirty="0"/>
          </a:p>
          <a:p>
            <a:pPr marL="342900" indent="-342900" algn="l">
              <a:lnSpc>
                <a:spcPts val="3000"/>
              </a:lnSpc>
              <a:buSzPct val="100000"/>
              <a:buChar char="•"/>
            </a:pPr>
            <a:r>
              <a:rPr lang="en-US" sz="1850" dirty="0">
                <a:solidFill>
                  <a:srgbClr val="FFFFFF"/>
                </a:solidFill>
                <a:latin typeface="PT Sans" pitchFamily="34" charset="0"/>
                <a:ea typeface="PT Sans" pitchFamily="34" charset="-122"/>
                <a:cs typeface="PT Sans" pitchFamily="34" charset="-120"/>
              </a:rPr>
              <a:t>Admin time diverted from café operations</a:t>
            </a:r>
            <a:endParaRPr lang="en-US" sz="1850" dirty="0"/>
          </a:p>
        </p:txBody>
      </p:sp>
      <p:grpSp>
        <p:nvGrpSpPr>
          <p:cNvPr id="14" name="Group 13">
            <a:extLst>
              <a:ext uri="{FF2B5EF4-FFF2-40B4-BE49-F238E27FC236}">
                <a16:creationId xmlns:a16="http://schemas.microsoft.com/office/drawing/2014/main" id="{F0D12235-254C-7CCA-EC65-6C8E988CE4FD}"/>
              </a:ext>
            </a:extLst>
          </p:cNvPr>
          <p:cNvGrpSpPr/>
          <p:nvPr/>
        </p:nvGrpSpPr>
        <p:grpSpPr>
          <a:xfrm>
            <a:off x="6967428" y="7506088"/>
            <a:ext cx="7597359" cy="708917"/>
            <a:chOff x="4084358" y="6299873"/>
            <a:chExt cx="7597359" cy="708917"/>
          </a:xfrm>
        </p:grpSpPr>
        <p:sp>
          <p:nvSpPr>
            <p:cNvPr id="15" name="Rectangle 14">
              <a:extLst>
                <a:ext uri="{FF2B5EF4-FFF2-40B4-BE49-F238E27FC236}">
                  <a16:creationId xmlns:a16="http://schemas.microsoft.com/office/drawing/2014/main" id="{D867412C-6ACC-E3FC-B9F9-1A5948EB2BE0}"/>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6" name="Text 6">
              <a:extLst>
                <a:ext uri="{FF2B5EF4-FFF2-40B4-BE49-F238E27FC236}">
                  <a16:creationId xmlns:a16="http://schemas.microsoft.com/office/drawing/2014/main" id="{A43F7E35-41BB-F675-9232-5FF02B2B4CC5}"/>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3">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37724" y="1116687"/>
            <a:ext cx="6546294"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Side-by-Side Comparison</a:t>
            </a:r>
            <a:endParaRPr lang="en-US" sz="4400" dirty="0"/>
          </a:p>
        </p:txBody>
      </p:sp>
      <p:sp>
        <p:nvSpPr>
          <p:cNvPr id="3" name="Shape 1"/>
          <p:cNvSpPr/>
          <p:nvPr/>
        </p:nvSpPr>
        <p:spPr>
          <a:xfrm>
            <a:off x="837724" y="2299454"/>
            <a:ext cx="12954952" cy="4813340"/>
          </a:xfrm>
          <a:prstGeom prst="roundRect">
            <a:avLst>
              <a:gd name="adj" fmla="val 7460"/>
            </a:avLst>
          </a:prstGeom>
          <a:noFill/>
          <a:ln w="7620">
            <a:solidFill>
              <a:srgbClr val="FFFFFF">
                <a:alpha val="24000"/>
              </a:srgbClr>
            </a:solidFill>
            <a:prstDash val="solid"/>
          </a:ln>
        </p:spPr>
        <p:txBody>
          <a:bodyPr/>
          <a:lstStyle/>
          <a:p>
            <a:endParaRPr lang="en-ZA"/>
          </a:p>
        </p:txBody>
      </p:sp>
      <p:sp>
        <p:nvSpPr>
          <p:cNvPr id="4" name="Shape 2"/>
          <p:cNvSpPr/>
          <p:nvPr/>
        </p:nvSpPr>
        <p:spPr>
          <a:xfrm>
            <a:off x="845344" y="2307074"/>
            <a:ext cx="12939713" cy="685443"/>
          </a:xfrm>
          <a:prstGeom prst="rect">
            <a:avLst/>
          </a:prstGeom>
          <a:solidFill>
            <a:srgbClr val="FFFFFF">
              <a:alpha val="4000"/>
            </a:srgbClr>
          </a:solidFill>
          <a:ln/>
        </p:spPr>
        <p:txBody>
          <a:bodyPr/>
          <a:lstStyle/>
          <a:p>
            <a:endParaRPr lang="en-ZA"/>
          </a:p>
        </p:txBody>
      </p:sp>
      <p:sp>
        <p:nvSpPr>
          <p:cNvPr id="5" name="Text 3"/>
          <p:cNvSpPr/>
          <p:nvPr/>
        </p:nvSpPr>
        <p:spPr>
          <a:xfrm>
            <a:off x="1084659" y="2458283"/>
            <a:ext cx="2752487" cy="383024"/>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PT Sans" pitchFamily="34" charset="0"/>
                <a:ea typeface="PT Sans" pitchFamily="34" charset="-122"/>
                <a:cs typeface="PT Sans" pitchFamily="34" charset="-120"/>
              </a:rPr>
              <a:t>Factor</a:t>
            </a:r>
            <a:endParaRPr lang="en-US" sz="1850" dirty="0"/>
          </a:p>
        </p:txBody>
      </p:sp>
      <p:sp>
        <p:nvSpPr>
          <p:cNvPr id="6" name="Text 4"/>
          <p:cNvSpPr/>
          <p:nvPr/>
        </p:nvSpPr>
        <p:spPr>
          <a:xfrm>
            <a:off x="4323398" y="2458283"/>
            <a:ext cx="2748677" cy="383024"/>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PT Sans" pitchFamily="34" charset="0"/>
                <a:ea typeface="PT Sans" pitchFamily="34" charset="-122"/>
                <a:cs typeface="PT Sans" pitchFamily="34" charset="-120"/>
              </a:rPr>
              <a:t>AWS (S3)</a:t>
            </a:r>
            <a:endParaRPr lang="en-US" sz="1850" dirty="0"/>
          </a:p>
        </p:txBody>
      </p:sp>
      <p:sp>
        <p:nvSpPr>
          <p:cNvPr id="7" name="Text 5"/>
          <p:cNvSpPr/>
          <p:nvPr/>
        </p:nvSpPr>
        <p:spPr>
          <a:xfrm>
            <a:off x="7558326" y="2458283"/>
            <a:ext cx="2748677" cy="383024"/>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PT Sans" pitchFamily="34" charset="0"/>
                <a:ea typeface="PT Sans" pitchFamily="34" charset="-122"/>
                <a:cs typeface="PT Sans" pitchFamily="34" charset="-120"/>
              </a:rPr>
              <a:t>Local Cloud</a:t>
            </a:r>
            <a:endParaRPr lang="en-US" sz="1850" dirty="0"/>
          </a:p>
        </p:txBody>
      </p:sp>
      <p:sp>
        <p:nvSpPr>
          <p:cNvPr id="8" name="Text 6"/>
          <p:cNvSpPr/>
          <p:nvPr/>
        </p:nvSpPr>
        <p:spPr>
          <a:xfrm>
            <a:off x="10793254" y="2458283"/>
            <a:ext cx="2752487" cy="383024"/>
          </a:xfrm>
          <a:prstGeom prst="rect">
            <a:avLst/>
          </a:prstGeom>
          <a:noFill/>
          <a:ln/>
        </p:spPr>
        <p:txBody>
          <a:bodyPr wrap="none" lIns="0" tIns="0" rIns="0" bIns="0" rtlCol="0" anchor="t"/>
          <a:lstStyle/>
          <a:p>
            <a:pPr marL="0" indent="0" algn="l">
              <a:lnSpc>
                <a:spcPts val="3000"/>
              </a:lnSpc>
              <a:buNone/>
            </a:pPr>
            <a:r>
              <a:rPr lang="en-US" sz="1850" b="1" dirty="0">
                <a:solidFill>
                  <a:srgbClr val="FFFFFF"/>
                </a:solidFill>
                <a:latin typeface="PT Sans" pitchFamily="34" charset="0"/>
                <a:ea typeface="PT Sans" pitchFamily="34" charset="-122"/>
                <a:cs typeface="PT Sans" pitchFamily="34" charset="-120"/>
              </a:rPr>
              <a:t>On-Premises</a:t>
            </a:r>
            <a:endParaRPr lang="en-US" sz="1850" dirty="0"/>
          </a:p>
        </p:txBody>
      </p:sp>
      <p:sp>
        <p:nvSpPr>
          <p:cNvPr id="9" name="Shape 7"/>
          <p:cNvSpPr/>
          <p:nvPr/>
        </p:nvSpPr>
        <p:spPr>
          <a:xfrm>
            <a:off x="845344" y="2992517"/>
            <a:ext cx="12939713" cy="685443"/>
          </a:xfrm>
          <a:prstGeom prst="rect">
            <a:avLst/>
          </a:prstGeom>
          <a:solidFill>
            <a:srgbClr val="000000">
              <a:alpha val="4000"/>
            </a:srgbClr>
          </a:solidFill>
          <a:ln/>
        </p:spPr>
        <p:txBody>
          <a:bodyPr/>
          <a:lstStyle/>
          <a:p>
            <a:endParaRPr lang="en-ZA"/>
          </a:p>
        </p:txBody>
      </p:sp>
      <p:sp>
        <p:nvSpPr>
          <p:cNvPr id="10" name="Text 8"/>
          <p:cNvSpPr/>
          <p:nvPr/>
        </p:nvSpPr>
        <p:spPr>
          <a:xfrm>
            <a:off x="1084659" y="3143726"/>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Monthly Cost</a:t>
            </a:r>
            <a:endParaRPr lang="en-US" sz="1850" dirty="0"/>
          </a:p>
        </p:txBody>
      </p:sp>
      <p:sp>
        <p:nvSpPr>
          <p:cNvPr id="11" name="Text 9"/>
          <p:cNvSpPr/>
          <p:nvPr/>
        </p:nvSpPr>
        <p:spPr>
          <a:xfrm>
            <a:off x="4323398" y="3143726"/>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Near $0</a:t>
            </a:r>
            <a:endParaRPr lang="en-US" sz="1850" dirty="0"/>
          </a:p>
        </p:txBody>
      </p:sp>
      <p:sp>
        <p:nvSpPr>
          <p:cNvPr id="12" name="Text 10"/>
          <p:cNvSpPr/>
          <p:nvPr/>
        </p:nvSpPr>
        <p:spPr>
          <a:xfrm>
            <a:off x="7558326" y="3143726"/>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Fixed fee</a:t>
            </a:r>
            <a:endParaRPr lang="en-US" sz="1850" dirty="0"/>
          </a:p>
        </p:txBody>
      </p:sp>
      <p:sp>
        <p:nvSpPr>
          <p:cNvPr id="13" name="Text 11"/>
          <p:cNvSpPr/>
          <p:nvPr/>
        </p:nvSpPr>
        <p:spPr>
          <a:xfrm>
            <a:off x="10793254" y="3143726"/>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Fixed + operating</a:t>
            </a:r>
            <a:endParaRPr lang="en-US" sz="1850" dirty="0"/>
          </a:p>
        </p:txBody>
      </p:sp>
      <p:sp>
        <p:nvSpPr>
          <p:cNvPr id="14" name="Shape 12"/>
          <p:cNvSpPr/>
          <p:nvPr/>
        </p:nvSpPr>
        <p:spPr>
          <a:xfrm>
            <a:off x="845344" y="3677960"/>
            <a:ext cx="12939713" cy="685443"/>
          </a:xfrm>
          <a:prstGeom prst="rect">
            <a:avLst/>
          </a:prstGeom>
          <a:solidFill>
            <a:srgbClr val="FFFFFF">
              <a:alpha val="4000"/>
            </a:srgbClr>
          </a:solidFill>
          <a:ln/>
        </p:spPr>
        <p:txBody>
          <a:bodyPr/>
          <a:lstStyle/>
          <a:p>
            <a:endParaRPr lang="en-ZA"/>
          </a:p>
        </p:txBody>
      </p:sp>
      <p:sp>
        <p:nvSpPr>
          <p:cNvPr id="15" name="Text 13"/>
          <p:cNvSpPr/>
          <p:nvPr/>
        </p:nvSpPr>
        <p:spPr>
          <a:xfrm>
            <a:off x="1084659" y="3829169"/>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Pricing Model</a:t>
            </a:r>
            <a:endParaRPr lang="en-US" sz="1850" dirty="0"/>
          </a:p>
        </p:txBody>
      </p:sp>
      <p:sp>
        <p:nvSpPr>
          <p:cNvPr id="16" name="Text 14"/>
          <p:cNvSpPr/>
          <p:nvPr/>
        </p:nvSpPr>
        <p:spPr>
          <a:xfrm>
            <a:off x="4323398" y="3829169"/>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Usage-based</a:t>
            </a:r>
            <a:endParaRPr lang="en-US" sz="1850" dirty="0"/>
          </a:p>
        </p:txBody>
      </p:sp>
      <p:sp>
        <p:nvSpPr>
          <p:cNvPr id="17" name="Text 15"/>
          <p:cNvSpPr/>
          <p:nvPr/>
        </p:nvSpPr>
        <p:spPr>
          <a:xfrm>
            <a:off x="7558326" y="3829169"/>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Fixed plan</a:t>
            </a:r>
            <a:endParaRPr lang="en-US" sz="1850" dirty="0"/>
          </a:p>
        </p:txBody>
      </p:sp>
      <p:sp>
        <p:nvSpPr>
          <p:cNvPr id="18" name="Text 16"/>
          <p:cNvSpPr/>
          <p:nvPr/>
        </p:nvSpPr>
        <p:spPr>
          <a:xfrm>
            <a:off x="10793254" y="3829169"/>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Capital + maintenance</a:t>
            </a:r>
            <a:endParaRPr lang="en-US" sz="1850" dirty="0"/>
          </a:p>
        </p:txBody>
      </p:sp>
      <p:sp>
        <p:nvSpPr>
          <p:cNvPr id="19" name="Shape 17"/>
          <p:cNvSpPr/>
          <p:nvPr/>
        </p:nvSpPr>
        <p:spPr>
          <a:xfrm>
            <a:off x="845344" y="4363403"/>
            <a:ext cx="12939713" cy="685443"/>
          </a:xfrm>
          <a:prstGeom prst="rect">
            <a:avLst/>
          </a:prstGeom>
          <a:solidFill>
            <a:srgbClr val="000000">
              <a:alpha val="4000"/>
            </a:srgbClr>
          </a:solidFill>
          <a:ln/>
        </p:spPr>
        <p:txBody>
          <a:bodyPr/>
          <a:lstStyle/>
          <a:p>
            <a:endParaRPr lang="en-ZA"/>
          </a:p>
        </p:txBody>
      </p:sp>
      <p:sp>
        <p:nvSpPr>
          <p:cNvPr id="20" name="Text 18"/>
          <p:cNvSpPr/>
          <p:nvPr/>
        </p:nvSpPr>
        <p:spPr>
          <a:xfrm>
            <a:off x="1084659" y="4514612"/>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Scaling</a:t>
            </a:r>
            <a:endParaRPr lang="en-US" sz="1850" dirty="0"/>
          </a:p>
        </p:txBody>
      </p:sp>
      <p:sp>
        <p:nvSpPr>
          <p:cNvPr id="21" name="Text 19"/>
          <p:cNvSpPr/>
          <p:nvPr/>
        </p:nvSpPr>
        <p:spPr>
          <a:xfrm>
            <a:off x="4323398" y="4514612"/>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Automatic</a:t>
            </a:r>
            <a:endParaRPr lang="en-US" sz="1850" dirty="0"/>
          </a:p>
        </p:txBody>
      </p:sp>
      <p:sp>
        <p:nvSpPr>
          <p:cNvPr id="22" name="Text 20"/>
          <p:cNvSpPr/>
          <p:nvPr/>
        </p:nvSpPr>
        <p:spPr>
          <a:xfrm>
            <a:off x="7558326" y="4514612"/>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Plan upgrades</a:t>
            </a:r>
            <a:endParaRPr lang="en-US" sz="1850" dirty="0"/>
          </a:p>
        </p:txBody>
      </p:sp>
      <p:sp>
        <p:nvSpPr>
          <p:cNvPr id="23" name="Text 21"/>
          <p:cNvSpPr/>
          <p:nvPr/>
        </p:nvSpPr>
        <p:spPr>
          <a:xfrm>
            <a:off x="10793254" y="4514612"/>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Manual hardware</a:t>
            </a:r>
            <a:endParaRPr lang="en-US" sz="1850" dirty="0"/>
          </a:p>
        </p:txBody>
      </p:sp>
      <p:sp>
        <p:nvSpPr>
          <p:cNvPr id="24" name="Shape 22"/>
          <p:cNvSpPr/>
          <p:nvPr/>
        </p:nvSpPr>
        <p:spPr>
          <a:xfrm>
            <a:off x="845344" y="5048845"/>
            <a:ext cx="12939713" cy="685443"/>
          </a:xfrm>
          <a:prstGeom prst="rect">
            <a:avLst/>
          </a:prstGeom>
          <a:solidFill>
            <a:srgbClr val="FFFFFF">
              <a:alpha val="4000"/>
            </a:srgbClr>
          </a:solidFill>
          <a:ln/>
        </p:spPr>
        <p:txBody>
          <a:bodyPr/>
          <a:lstStyle/>
          <a:p>
            <a:endParaRPr lang="en-ZA"/>
          </a:p>
        </p:txBody>
      </p:sp>
      <p:sp>
        <p:nvSpPr>
          <p:cNvPr id="25" name="Text 23"/>
          <p:cNvSpPr/>
          <p:nvPr/>
        </p:nvSpPr>
        <p:spPr>
          <a:xfrm>
            <a:off x="1084659" y="5200055"/>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HTTPS Setup</a:t>
            </a:r>
            <a:endParaRPr lang="en-US" sz="1850" dirty="0"/>
          </a:p>
        </p:txBody>
      </p:sp>
      <p:sp>
        <p:nvSpPr>
          <p:cNvPr id="26" name="Text 24"/>
          <p:cNvSpPr/>
          <p:nvPr/>
        </p:nvSpPr>
        <p:spPr>
          <a:xfrm>
            <a:off x="4323398" y="5200055"/>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Automatic</a:t>
            </a:r>
            <a:endParaRPr lang="en-US" sz="1850" dirty="0"/>
          </a:p>
        </p:txBody>
      </p:sp>
      <p:sp>
        <p:nvSpPr>
          <p:cNvPr id="27" name="Text 25"/>
          <p:cNvSpPr/>
          <p:nvPr/>
        </p:nvSpPr>
        <p:spPr>
          <a:xfrm>
            <a:off x="7558326" y="5200055"/>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Varies by provider</a:t>
            </a:r>
            <a:endParaRPr lang="en-US" sz="1850" dirty="0"/>
          </a:p>
        </p:txBody>
      </p:sp>
      <p:sp>
        <p:nvSpPr>
          <p:cNvPr id="28" name="Text 26"/>
          <p:cNvSpPr/>
          <p:nvPr/>
        </p:nvSpPr>
        <p:spPr>
          <a:xfrm>
            <a:off x="10793254" y="5200055"/>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Complex configuration</a:t>
            </a:r>
            <a:endParaRPr lang="en-US" sz="1850" dirty="0"/>
          </a:p>
        </p:txBody>
      </p:sp>
      <p:sp>
        <p:nvSpPr>
          <p:cNvPr id="29" name="Shape 27"/>
          <p:cNvSpPr/>
          <p:nvPr/>
        </p:nvSpPr>
        <p:spPr>
          <a:xfrm>
            <a:off x="845344" y="5734288"/>
            <a:ext cx="12939713" cy="685443"/>
          </a:xfrm>
          <a:prstGeom prst="rect">
            <a:avLst/>
          </a:prstGeom>
          <a:solidFill>
            <a:srgbClr val="000000">
              <a:alpha val="4000"/>
            </a:srgbClr>
          </a:solidFill>
          <a:ln/>
        </p:spPr>
        <p:txBody>
          <a:bodyPr/>
          <a:lstStyle/>
          <a:p>
            <a:endParaRPr lang="en-ZA"/>
          </a:p>
        </p:txBody>
      </p:sp>
      <p:sp>
        <p:nvSpPr>
          <p:cNvPr id="30" name="Text 28"/>
          <p:cNvSpPr/>
          <p:nvPr/>
        </p:nvSpPr>
        <p:spPr>
          <a:xfrm>
            <a:off x="1084659" y="5885498"/>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Maintenance</a:t>
            </a:r>
            <a:endParaRPr lang="en-US" sz="1850" dirty="0"/>
          </a:p>
        </p:txBody>
      </p:sp>
      <p:sp>
        <p:nvSpPr>
          <p:cNvPr id="31" name="Text 29"/>
          <p:cNvSpPr/>
          <p:nvPr/>
        </p:nvSpPr>
        <p:spPr>
          <a:xfrm>
            <a:off x="4323398" y="5885498"/>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None required</a:t>
            </a:r>
            <a:endParaRPr lang="en-US" sz="1850" dirty="0"/>
          </a:p>
        </p:txBody>
      </p:sp>
      <p:sp>
        <p:nvSpPr>
          <p:cNvPr id="32" name="Text 30"/>
          <p:cNvSpPr/>
          <p:nvPr/>
        </p:nvSpPr>
        <p:spPr>
          <a:xfrm>
            <a:off x="7558326" y="5885498"/>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Minimal</a:t>
            </a:r>
            <a:endParaRPr lang="en-US" sz="1850" dirty="0"/>
          </a:p>
        </p:txBody>
      </p:sp>
      <p:sp>
        <p:nvSpPr>
          <p:cNvPr id="33" name="Text 31"/>
          <p:cNvSpPr/>
          <p:nvPr/>
        </p:nvSpPr>
        <p:spPr>
          <a:xfrm>
            <a:off x="10793254" y="5885498"/>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High admin time</a:t>
            </a:r>
            <a:endParaRPr lang="en-US" sz="1850" dirty="0"/>
          </a:p>
        </p:txBody>
      </p:sp>
      <p:sp>
        <p:nvSpPr>
          <p:cNvPr id="34" name="Shape 32"/>
          <p:cNvSpPr/>
          <p:nvPr/>
        </p:nvSpPr>
        <p:spPr>
          <a:xfrm>
            <a:off x="845344" y="6419731"/>
            <a:ext cx="12939713" cy="685443"/>
          </a:xfrm>
          <a:prstGeom prst="rect">
            <a:avLst/>
          </a:prstGeom>
          <a:solidFill>
            <a:srgbClr val="FFFFFF">
              <a:alpha val="4000"/>
            </a:srgbClr>
          </a:solidFill>
          <a:ln/>
        </p:spPr>
        <p:txBody>
          <a:bodyPr/>
          <a:lstStyle/>
          <a:p>
            <a:endParaRPr lang="en-ZA"/>
          </a:p>
        </p:txBody>
      </p:sp>
      <p:sp>
        <p:nvSpPr>
          <p:cNvPr id="35" name="Text 33"/>
          <p:cNvSpPr/>
          <p:nvPr/>
        </p:nvSpPr>
        <p:spPr>
          <a:xfrm>
            <a:off x="1084659" y="6570940"/>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Disaster Recovery</a:t>
            </a:r>
            <a:endParaRPr lang="en-US" sz="1850" dirty="0"/>
          </a:p>
        </p:txBody>
      </p:sp>
      <p:sp>
        <p:nvSpPr>
          <p:cNvPr id="36" name="Text 34"/>
          <p:cNvSpPr/>
          <p:nvPr/>
        </p:nvSpPr>
        <p:spPr>
          <a:xfrm>
            <a:off x="4323398" y="6570940"/>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48A8E2"/>
                </a:solidFill>
                <a:latin typeface="PT Sans" pitchFamily="34" charset="0"/>
                <a:ea typeface="PT Sans" pitchFamily="34" charset="-122"/>
                <a:cs typeface="PT Sans" pitchFamily="34" charset="-120"/>
              </a:rPr>
              <a:t>Built-in</a:t>
            </a:r>
            <a:endParaRPr lang="en-US" sz="1850" dirty="0"/>
          </a:p>
        </p:txBody>
      </p:sp>
      <p:sp>
        <p:nvSpPr>
          <p:cNvPr id="37" name="Text 35"/>
          <p:cNvSpPr/>
          <p:nvPr/>
        </p:nvSpPr>
        <p:spPr>
          <a:xfrm>
            <a:off x="7558326" y="6570940"/>
            <a:ext cx="274867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Limited</a:t>
            </a:r>
            <a:endParaRPr lang="en-US" sz="1850" dirty="0"/>
          </a:p>
        </p:txBody>
      </p:sp>
      <p:sp>
        <p:nvSpPr>
          <p:cNvPr id="38" name="Text 36"/>
          <p:cNvSpPr/>
          <p:nvPr/>
        </p:nvSpPr>
        <p:spPr>
          <a:xfrm>
            <a:off x="10793254" y="6570940"/>
            <a:ext cx="2752487"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Manual setup</a:t>
            </a:r>
            <a:endParaRPr lang="en-US" sz="1850" dirty="0"/>
          </a:p>
        </p:txBody>
      </p:sp>
      <p:grpSp>
        <p:nvGrpSpPr>
          <p:cNvPr id="39" name="Group 38">
            <a:extLst>
              <a:ext uri="{FF2B5EF4-FFF2-40B4-BE49-F238E27FC236}">
                <a16:creationId xmlns:a16="http://schemas.microsoft.com/office/drawing/2014/main" id="{799332F1-37F7-D6B2-DACD-459050824565}"/>
              </a:ext>
            </a:extLst>
          </p:cNvPr>
          <p:cNvGrpSpPr/>
          <p:nvPr/>
        </p:nvGrpSpPr>
        <p:grpSpPr>
          <a:xfrm>
            <a:off x="6967428" y="7506088"/>
            <a:ext cx="7597359" cy="708917"/>
            <a:chOff x="4084358" y="6299873"/>
            <a:chExt cx="7597359" cy="708917"/>
          </a:xfrm>
        </p:grpSpPr>
        <p:sp>
          <p:nvSpPr>
            <p:cNvPr id="40" name="Rectangle 39">
              <a:extLst>
                <a:ext uri="{FF2B5EF4-FFF2-40B4-BE49-F238E27FC236}">
                  <a16:creationId xmlns:a16="http://schemas.microsoft.com/office/drawing/2014/main" id="{F831E6E8-9707-6769-4D23-96A00F0CC204}"/>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41" name="Text 6">
              <a:extLst>
                <a:ext uri="{FF2B5EF4-FFF2-40B4-BE49-F238E27FC236}">
                  <a16:creationId xmlns:a16="http://schemas.microsoft.com/office/drawing/2014/main" id="{C6870BCD-D7A9-2760-B124-C1E051A3F649}"/>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3">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37724" y="1129903"/>
            <a:ext cx="5823228"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Key Migration Benefits</a:t>
            </a:r>
            <a:endParaRPr lang="en-US" sz="4400" dirty="0"/>
          </a:p>
        </p:txBody>
      </p:sp>
      <p:sp>
        <p:nvSpPr>
          <p:cNvPr id="3" name="Shape 1"/>
          <p:cNvSpPr/>
          <p:nvPr/>
        </p:nvSpPr>
        <p:spPr>
          <a:xfrm>
            <a:off x="837724" y="2671643"/>
            <a:ext cx="3059192" cy="4427934"/>
          </a:xfrm>
          <a:prstGeom prst="roundRect">
            <a:avLst>
              <a:gd name="adj" fmla="val 4782"/>
            </a:avLst>
          </a:prstGeom>
          <a:solidFill>
            <a:srgbClr val="00002E">
              <a:alpha val="75000"/>
            </a:srgbClr>
          </a:solidFill>
          <a:ln/>
        </p:spPr>
        <p:txBody>
          <a:bodyPr/>
          <a:lstStyle/>
          <a:p>
            <a:endParaRPr lang="en-ZA"/>
          </a:p>
        </p:txBody>
      </p:sp>
      <p:sp>
        <p:nvSpPr>
          <p:cNvPr id="4" name="Shape 2"/>
          <p:cNvSpPr/>
          <p:nvPr/>
        </p:nvSpPr>
        <p:spPr>
          <a:xfrm>
            <a:off x="837724" y="2641163"/>
            <a:ext cx="3059192" cy="121920"/>
          </a:xfrm>
          <a:prstGeom prst="roundRect">
            <a:avLst>
              <a:gd name="adj" fmla="val 294514"/>
            </a:avLst>
          </a:prstGeom>
          <a:solidFill>
            <a:srgbClr val="F2B42D"/>
          </a:solidFill>
          <a:ln/>
        </p:spPr>
        <p:txBody>
          <a:bodyPr/>
          <a:lstStyle/>
          <a:p>
            <a:endParaRPr lang="en-ZA"/>
          </a:p>
        </p:txBody>
      </p:sp>
      <p:sp>
        <p:nvSpPr>
          <p:cNvPr id="5" name="Shape 3"/>
          <p:cNvSpPr/>
          <p:nvPr/>
        </p:nvSpPr>
        <p:spPr>
          <a:xfrm>
            <a:off x="2008287" y="2312670"/>
            <a:ext cx="718066" cy="718066"/>
          </a:xfrm>
          <a:prstGeom prst="roundRect">
            <a:avLst>
              <a:gd name="adj" fmla="val 127342"/>
            </a:avLst>
          </a:prstGeom>
          <a:solidFill>
            <a:srgbClr val="F2B42D"/>
          </a:solidFill>
          <a:ln/>
        </p:spPr>
        <p:txBody>
          <a:bodyPr/>
          <a:lstStyle/>
          <a:p>
            <a:endParaRPr lang="en-ZA"/>
          </a:p>
        </p:txBody>
      </p:sp>
      <p:sp>
        <p:nvSpPr>
          <p:cNvPr id="6" name="Text 4"/>
          <p:cNvSpPr/>
          <p:nvPr/>
        </p:nvSpPr>
        <p:spPr>
          <a:xfrm>
            <a:off x="2223671" y="2492216"/>
            <a:ext cx="287179" cy="358973"/>
          </a:xfrm>
          <a:prstGeom prst="rect">
            <a:avLst/>
          </a:prstGeom>
          <a:noFill/>
          <a:ln/>
        </p:spPr>
        <p:txBody>
          <a:bodyPr wrap="none" lIns="0" tIns="0" rIns="0" bIns="0" rtlCol="0" anchor="t"/>
          <a:lstStyle/>
          <a:p>
            <a:pPr marL="0" indent="0" algn="l">
              <a:lnSpc>
                <a:spcPts val="3600"/>
              </a:lnSpc>
              <a:buNone/>
            </a:pPr>
            <a:r>
              <a:rPr lang="en-US" sz="2250" dirty="0">
                <a:solidFill>
                  <a:srgbClr val="000000"/>
                </a:solidFill>
                <a:latin typeface="Nunito Semi Bold" pitchFamily="34" charset="0"/>
                <a:ea typeface="Nunito Semi Bold" pitchFamily="34" charset="-122"/>
                <a:cs typeface="Nunito Semi Bold" pitchFamily="34" charset="-120"/>
              </a:rPr>
              <a:t>1</a:t>
            </a:r>
            <a:endParaRPr lang="en-US" sz="2250" dirty="0"/>
          </a:p>
        </p:txBody>
      </p:sp>
      <p:sp>
        <p:nvSpPr>
          <p:cNvPr id="7" name="Text 5"/>
          <p:cNvSpPr/>
          <p:nvPr/>
        </p:nvSpPr>
        <p:spPr>
          <a:xfrm>
            <a:off x="1107519" y="3270052"/>
            <a:ext cx="2519601"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Cost Efficiency</a:t>
            </a:r>
            <a:endParaRPr lang="en-US" sz="2200" dirty="0"/>
          </a:p>
        </p:txBody>
      </p:sp>
      <p:sp>
        <p:nvSpPr>
          <p:cNvPr id="8" name="Text 6"/>
          <p:cNvSpPr/>
          <p:nvPr/>
        </p:nvSpPr>
        <p:spPr>
          <a:xfrm>
            <a:off x="1107519" y="3765590"/>
            <a:ext cx="2519601" cy="2681168"/>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Eliminates fixed monthly hosting fees. Converts operational expenses into variable, usage-based spending that scales with your actual needs.</a:t>
            </a:r>
            <a:endParaRPr lang="en-US" sz="1850" dirty="0"/>
          </a:p>
        </p:txBody>
      </p:sp>
      <p:sp>
        <p:nvSpPr>
          <p:cNvPr id="9" name="Shape 7"/>
          <p:cNvSpPr/>
          <p:nvPr/>
        </p:nvSpPr>
        <p:spPr>
          <a:xfrm>
            <a:off x="4136231" y="2671643"/>
            <a:ext cx="3059311" cy="4427934"/>
          </a:xfrm>
          <a:prstGeom prst="roundRect">
            <a:avLst>
              <a:gd name="adj" fmla="val 4782"/>
            </a:avLst>
          </a:prstGeom>
          <a:solidFill>
            <a:srgbClr val="00002E">
              <a:alpha val="75000"/>
            </a:srgbClr>
          </a:solidFill>
          <a:ln/>
        </p:spPr>
        <p:txBody>
          <a:bodyPr/>
          <a:lstStyle/>
          <a:p>
            <a:endParaRPr lang="en-ZA"/>
          </a:p>
        </p:txBody>
      </p:sp>
      <p:sp>
        <p:nvSpPr>
          <p:cNvPr id="10" name="Shape 8"/>
          <p:cNvSpPr/>
          <p:nvPr/>
        </p:nvSpPr>
        <p:spPr>
          <a:xfrm>
            <a:off x="4136231" y="2641163"/>
            <a:ext cx="3059311" cy="121920"/>
          </a:xfrm>
          <a:prstGeom prst="roundRect">
            <a:avLst>
              <a:gd name="adj" fmla="val 294514"/>
            </a:avLst>
          </a:prstGeom>
          <a:solidFill>
            <a:srgbClr val="D7425E"/>
          </a:solidFill>
          <a:ln/>
        </p:spPr>
        <p:txBody>
          <a:bodyPr/>
          <a:lstStyle/>
          <a:p>
            <a:endParaRPr lang="en-ZA"/>
          </a:p>
        </p:txBody>
      </p:sp>
      <p:sp>
        <p:nvSpPr>
          <p:cNvPr id="11" name="Shape 9"/>
          <p:cNvSpPr/>
          <p:nvPr/>
        </p:nvSpPr>
        <p:spPr>
          <a:xfrm>
            <a:off x="5306794" y="2312670"/>
            <a:ext cx="718066" cy="718066"/>
          </a:xfrm>
          <a:prstGeom prst="roundRect">
            <a:avLst>
              <a:gd name="adj" fmla="val 127342"/>
            </a:avLst>
          </a:prstGeom>
          <a:solidFill>
            <a:srgbClr val="F2B42D"/>
          </a:solidFill>
          <a:ln/>
        </p:spPr>
        <p:txBody>
          <a:bodyPr/>
          <a:lstStyle/>
          <a:p>
            <a:endParaRPr lang="en-ZA"/>
          </a:p>
        </p:txBody>
      </p:sp>
      <p:sp>
        <p:nvSpPr>
          <p:cNvPr id="12" name="Text 10"/>
          <p:cNvSpPr/>
          <p:nvPr/>
        </p:nvSpPr>
        <p:spPr>
          <a:xfrm>
            <a:off x="5522178" y="2492216"/>
            <a:ext cx="287179" cy="358973"/>
          </a:xfrm>
          <a:prstGeom prst="rect">
            <a:avLst/>
          </a:prstGeom>
          <a:noFill/>
          <a:ln/>
        </p:spPr>
        <p:txBody>
          <a:bodyPr wrap="none" lIns="0" tIns="0" rIns="0" bIns="0" rtlCol="0" anchor="t"/>
          <a:lstStyle/>
          <a:p>
            <a:pPr marL="0" indent="0" algn="l">
              <a:lnSpc>
                <a:spcPts val="3600"/>
              </a:lnSpc>
              <a:buNone/>
            </a:pPr>
            <a:r>
              <a:rPr lang="en-US" sz="2250" dirty="0">
                <a:solidFill>
                  <a:srgbClr val="000000"/>
                </a:solidFill>
                <a:latin typeface="Nunito Semi Bold" pitchFamily="34" charset="0"/>
                <a:ea typeface="Nunito Semi Bold" pitchFamily="34" charset="-122"/>
                <a:cs typeface="Nunito Semi Bold" pitchFamily="34" charset="-120"/>
              </a:rPr>
              <a:t>2</a:t>
            </a:r>
            <a:endParaRPr lang="en-US" sz="2250" dirty="0"/>
          </a:p>
        </p:txBody>
      </p:sp>
      <p:sp>
        <p:nvSpPr>
          <p:cNvPr id="13" name="Text 11"/>
          <p:cNvSpPr/>
          <p:nvPr/>
        </p:nvSpPr>
        <p:spPr>
          <a:xfrm>
            <a:off x="4406027" y="3270052"/>
            <a:ext cx="2519720" cy="703898"/>
          </a:xfrm>
          <a:prstGeom prst="rect">
            <a:avLst/>
          </a:prstGeom>
          <a:noFill/>
          <a:ln/>
        </p:spPr>
        <p:txBody>
          <a:bodyPr wrap="squar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Automatic Scalability</a:t>
            </a:r>
            <a:endParaRPr lang="en-US" sz="2200" dirty="0"/>
          </a:p>
        </p:txBody>
      </p:sp>
      <p:sp>
        <p:nvSpPr>
          <p:cNvPr id="14" name="Text 12"/>
          <p:cNvSpPr/>
          <p:nvPr/>
        </p:nvSpPr>
        <p:spPr>
          <a:xfrm>
            <a:off x="4406027" y="4117538"/>
            <a:ext cx="2519720" cy="2681168"/>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Handles seasonal traffic spikes during promotions without manual intervention or plan upgrades. Storage and delivery capacity adjust automatically.</a:t>
            </a:r>
            <a:endParaRPr lang="en-US" sz="1850" dirty="0"/>
          </a:p>
        </p:txBody>
      </p:sp>
      <p:sp>
        <p:nvSpPr>
          <p:cNvPr id="15" name="Shape 13"/>
          <p:cNvSpPr/>
          <p:nvPr/>
        </p:nvSpPr>
        <p:spPr>
          <a:xfrm>
            <a:off x="7434858" y="2671643"/>
            <a:ext cx="3059192" cy="4427934"/>
          </a:xfrm>
          <a:prstGeom prst="roundRect">
            <a:avLst>
              <a:gd name="adj" fmla="val 4782"/>
            </a:avLst>
          </a:prstGeom>
          <a:solidFill>
            <a:srgbClr val="00002E">
              <a:alpha val="75000"/>
            </a:srgbClr>
          </a:solidFill>
          <a:ln/>
        </p:spPr>
        <p:txBody>
          <a:bodyPr/>
          <a:lstStyle/>
          <a:p>
            <a:endParaRPr lang="en-ZA"/>
          </a:p>
        </p:txBody>
      </p:sp>
      <p:sp>
        <p:nvSpPr>
          <p:cNvPr id="16" name="Shape 14"/>
          <p:cNvSpPr/>
          <p:nvPr/>
        </p:nvSpPr>
        <p:spPr>
          <a:xfrm>
            <a:off x="7434858" y="2641163"/>
            <a:ext cx="3059192" cy="121920"/>
          </a:xfrm>
          <a:prstGeom prst="roundRect">
            <a:avLst>
              <a:gd name="adj" fmla="val 294514"/>
            </a:avLst>
          </a:prstGeom>
          <a:solidFill>
            <a:srgbClr val="DD785E"/>
          </a:solidFill>
          <a:ln/>
        </p:spPr>
        <p:txBody>
          <a:bodyPr/>
          <a:lstStyle/>
          <a:p>
            <a:endParaRPr lang="en-ZA"/>
          </a:p>
        </p:txBody>
      </p:sp>
      <p:sp>
        <p:nvSpPr>
          <p:cNvPr id="17" name="Shape 15"/>
          <p:cNvSpPr/>
          <p:nvPr/>
        </p:nvSpPr>
        <p:spPr>
          <a:xfrm>
            <a:off x="8605421" y="2312670"/>
            <a:ext cx="718066" cy="718066"/>
          </a:xfrm>
          <a:prstGeom prst="roundRect">
            <a:avLst>
              <a:gd name="adj" fmla="val 127342"/>
            </a:avLst>
          </a:prstGeom>
          <a:solidFill>
            <a:srgbClr val="F2B42D"/>
          </a:solidFill>
          <a:ln/>
        </p:spPr>
        <p:txBody>
          <a:bodyPr/>
          <a:lstStyle/>
          <a:p>
            <a:endParaRPr lang="en-ZA"/>
          </a:p>
        </p:txBody>
      </p:sp>
      <p:sp>
        <p:nvSpPr>
          <p:cNvPr id="18" name="Text 16"/>
          <p:cNvSpPr/>
          <p:nvPr/>
        </p:nvSpPr>
        <p:spPr>
          <a:xfrm>
            <a:off x="8820805" y="2492216"/>
            <a:ext cx="287179" cy="358973"/>
          </a:xfrm>
          <a:prstGeom prst="rect">
            <a:avLst/>
          </a:prstGeom>
          <a:noFill/>
          <a:ln/>
        </p:spPr>
        <p:txBody>
          <a:bodyPr wrap="none" lIns="0" tIns="0" rIns="0" bIns="0" rtlCol="0" anchor="t"/>
          <a:lstStyle/>
          <a:p>
            <a:pPr marL="0" indent="0" algn="l">
              <a:lnSpc>
                <a:spcPts val="3600"/>
              </a:lnSpc>
              <a:buNone/>
            </a:pPr>
            <a:r>
              <a:rPr lang="en-US" sz="2250" dirty="0">
                <a:solidFill>
                  <a:srgbClr val="000000"/>
                </a:solidFill>
                <a:latin typeface="Nunito Semi Bold" pitchFamily="34" charset="0"/>
                <a:ea typeface="Nunito Semi Bold" pitchFamily="34" charset="-122"/>
                <a:cs typeface="Nunito Semi Bold" pitchFamily="34" charset="-120"/>
              </a:rPr>
              <a:t>3</a:t>
            </a:r>
            <a:endParaRPr lang="en-US" sz="2250" dirty="0"/>
          </a:p>
        </p:txBody>
      </p:sp>
      <p:sp>
        <p:nvSpPr>
          <p:cNvPr id="19" name="Text 17"/>
          <p:cNvSpPr/>
          <p:nvPr/>
        </p:nvSpPr>
        <p:spPr>
          <a:xfrm>
            <a:off x="7704653" y="3270052"/>
            <a:ext cx="2519601"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Built-In Reliability</a:t>
            </a:r>
            <a:endParaRPr lang="en-US" sz="2200" dirty="0"/>
          </a:p>
        </p:txBody>
      </p:sp>
      <p:sp>
        <p:nvSpPr>
          <p:cNvPr id="20" name="Text 18"/>
          <p:cNvSpPr/>
          <p:nvPr/>
        </p:nvSpPr>
        <p:spPr>
          <a:xfrm>
            <a:off x="7704653" y="3765590"/>
            <a:ext cx="2519601" cy="3064193"/>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AWS global infrastructure provides high availability, fault tolerance, and automated recovery. Horizontal scaling eliminates single points of failure.</a:t>
            </a:r>
            <a:endParaRPr lang="en-US" sz="1850" dirty="0"/>
          </a:p>
        </p:txBody>
      </p:sp>
      <p:sp>
        <p:nvSpPr>
          <p:cNvPr id="21" name="Shape 19"/>
          <p:cNvSpPr/>
          <p:nvPr/>
        </p:nvSpPr>
        <p:spPr>
          <a:xfrm>
            <a:off x="10733365" y="2671643"/>
            <a:ext cx="3059311" cy="4427934"/>
          </a:xfrm>
          <a:prstGeom prst="roundRect">
            <a:avLst>
              <a:gd name="adj" fmla="val 4782"/>
            </a:avLst>
          </a:prstGeom>
          <a:solidFill>
            <a:srgbClr val="00002E">
              <a:alpha val="75000"/>
            </a:srgbClr>
          </a:solidFill>
          <a:ln/>
        </p:spPr>
        <p:txBody>
          <a:bodyPr/>
          <a:lstStyle/>
          <a:p>
            <a:endParaRPr lang="en-ZA"/>
          </a:p>
        </p:txBody>
      </p:sp>
      <p:sp>
        <p:nvSpPr>
          <p:cNvPr id="22" name="Shape 20"/>
          <p:cNvSpPr/>
          <p:nvPr/>
        </p:nvSpPr>
        <p:spPr>
          <a:xfrm>
            <a:off x="10733365" y="2641163"/>
            <a:ext cx="3059311" cy="121920"/>
          </a:xfrm>
          <a:prstGeom prst="roundRect">
            <a:avLst>
              <a:gd name="adj" fmla="val 294514"/>
            </a:avLst>
          </a:prstGeom>
          <a:solidFill>
            <a:srgbClr val="48A8E2"/>
          </a:solidFill>
          <a:ln/>
        </p:spPr>
        <p:txBody>
          <a:bodyPr/>
          <a:lstStyle/>
          <a:p>
            <a:endParaRPr lang="en-ZA"/>
          </a:p>
        </p:txBody>
      </p:sp>
      <p:sp>
        <p:nvSpPr>
          <p:cNvPr id="23" name="Shape 21"/>
          <p:cNvSpPr/>
          <p:nvPr/>
        </p:nvSpPr>
        <p:spPr>
          <a:xfrm>
            <a:off x="11903928" y="2312670"/>
            <a:ext cx="718066" cy="718066"/>
          </a:xfrm>
          <a:prstGeom prst="roundRect">
            <a:avLst>
              <a:gd name="adj" fmla="val 127342"/>
            </a:avLst>
          </a:prstGeom>
          <a:solidFill>
            <a:srgbClr val="F2B42D"/>
          </a:solidFill>
          <a:ln/>
        </p:spPr>
        <p:txBody>
          <a:bodyPr/>
          <a:lstStyle/>
          <a:p>
            <a:endParaRPr lang="en-ZA"/>
          </a:p>
        </p:txBody>
      </p:sp>
      <p:sp>
        <p:nvSpPr>
          <p:cNvPr id="24" name="Text 22"/>
          <p:cNvSpPr/>
          <p:nvPr/>
        </p:nvSpPr>
        <p:spPr>
          <a:xfrm>
            <a:off x="12119312" y="2492216"/>
            <a:ext cx="287179" cy="358973"/>
          </a:xfrm>
          <a:prstGeom prst="rect">
            <a:avLst/>
          </a:prstGeom>
          <a:noFill/>
          <a:ln/>
        </p:spPr>
        <p:txBody>
          <a:bodyPr wrap="none" lIns="0" tIns="0" rIns="0" bIns="0" rtlCol="0" anchor="t"/>
          <a:lstStyle/>
          <a:p>
            <a:pPr marL="0" indent="0" algn="l">
              <a:lnSpc>
                <a:spcPts val="3600"/>
              </a:lnSpc>
              <a:buNone/>
            </a:pPr>
            <a:r>
              <a:rPr lang="en-US" sz="2250" dirty="0">
                <a:solidFill>
                  <a:srgbClr val="000000"/>
                </a:solidFill>
                <a:latin typeface="Nunito Semi Bold" pitchFamily="34" charset="0"/>
                <a:ea typeface="Nunito Semi Bold" pitchFamily="34" charset="-122"/>
                <a:cs typeface="Nunito Semi Bold" pitchFamily="34" charset="-120"/>
              </a:rPr>
              <a:t>4</a:t>
            </a:r>
            <a:endParaRPr lang="en-US" sz="2250" dirty="0"/>
          </a:p>
        </p:txBody>
      </p:sp>
      <p:sp>
        <p:nvSpPr>
          <p:cNvPr id="25" name="Text 23"/>
          <p:cNvSpPr/>
          <p:nvPr/>
        </p:nvSpPr>
        <p:spPr>
          <a:xfrm>
            <a:off x="11003161" y="3270052"/>
            <a:ext cx="2519720"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Enterprise Security</a:t>
            </a:r>
            <a:endParaRPr lang="en-US" sz="2200" dirty="0"/>
          </a:p>
        </p:txBody>
      </p:sp>
      <p:sp>
        <p:nvSpPr>
          <p:cNvPr id="26" name="Text 24"/>
          <p:cNvSpPr/>
          <p:nvPr/>
        </p:nvSpPr>
        <p:spPr>
          <a:xfrm>
            <a:off x="11003161" y="3765590"/>
            <a:ext cx="2519720" cy="2681168"/>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Shared responsibility model: AWS secures infrastructure while you control data and access. IAM, encryption (KMS), Security Hub, and VPC protection included.</a:t>
            </a:r>
            <a:endParaRPr lang="en-US" sz="1850" dirty="0"/>
          </a:p>
        </p:txBody>
      </p:sp>
      <p:grpSp>
        <p:nvGrpSpPr>
          <p:cNvPr id="27" name="Group 26">
            <a:extLst>
              <a:ext uri="{FF2B5EF4-FFF2-40B4-BE49-F238E27FC236}">
                <a16:creationId xmlns:a16="http://schemas.microsoft.com/office/drawing/2014/main" id="{10CBCF89-82AA-7A6E-6512-B19C448BCDA8}"/>
              </a:ext>
            </a:extLst>
          </p:cNvPr>
          <p:cNvGrpSpPr/>
          <p:nvPr/>
        </p:nvGrpSpPr>
        <p:grpSpPr>
          <a:xfrm>
            <a:off x="6967428" y="7506088"/>
            <a:ext cx="7597359" cy="708917"/>
            <a:chOff x="4084358" y="6299873"/>
            <a:chExt cx="7597359" cy="708917"/>
          </a:xfrm>
        </p:grpSpPr>
        <p:sp>
          <p:nvSpPr>
            <p:cNvPr id="28" name="Rectangle 27">
              <a:extLst>
                <a:ext uri="{FF2B5EF4-FFF2-40B4-BE49-F238E27FC236}">
                  <a16:creationId xmlns:a16="http://schemas.microsoft.com/office/drawing/2014/main" id="{AB5382D1-98DA-ABFD-7647-10216A93B793}"/>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29" name="Text 6">
              <a:extLst>
                <a:ext uri="{FF2B5EF4-FFF2-40B4-BE49-F238E27FC236}">
                  <a16:creationId xmlns:a16="http://schemas.microsoft.com/office/drawing/2014/main" id="{09FDF302-4293-EBD4-2BD4-60A300C5EF47}"/>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3">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303853"/>
            <a:ext cx="8168164"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Nunito Semi Bold" pitchFamily="34" charset="0"/>
                <a:ea typeface="Nunito Semi Bold" pitchFamily="34" charset="-122"/>
                <a:cs typeface="Nunito Semi Bold" pitchFamily="34" charset="-120"/>
              </a:rPr>
              <a:t>AWS Support &amp; Service Quality</a:t>
            </a:r>
            <a:endParaRPr lang="en-US" sz="4400" dirty="0"/>
          </a:p>
        </p:txBody>
      </p:sp>
      <p:sp>
        <p:nvSpPr>
          <p:cNvPr id="3" name="Text 1"/>
          <p:cNvSpPr/>
          <p:nvPr/>
        </p:nvSpPr>
        <p:spPr>
          <a:xfrm>
            <a:off x="837724" y="2606159"/>
            <a:ext cx="2931557"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Nunito Semi Bold" pitchFamily="34" charset="0"/>
                <a:ea typeface="Nunito Semi Bold" pitchFamily="34" charset="-122"/>
                <a:cs typeface="Nunito Semi Bold" pitchFamily="34" charset="-120"/>
              </a:rPr>
              <a:t>What's Included (Free)</a:t>
            </a:r>
            <a:endParaRPr lang="en-US" sz="2200" dirty="0"/>
          </a:p>
        </p:txBody>
      </p:sp>
      <p:sp>
        <p:nvSpPr>
          <p:cNvPr id="4" name="Text 2"/>
          <p:cNvSpPr/>
          <p:nvPr/>
        </p:nvSpPr>
        <p:spPr>
          <a:xfrm>
            <a:off x="837724" y="3197423"/>
            <a:ext cx="6185535" cy="766048"/>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AWS Basic Support covers everything a café website needs without additional cost.</a:t>
            </a:r>
            <a:endParaRPr lang="en-US" sz="1850" dirty="0"/>
          </a:p>
        </p:txBody>
      </p:sp>
      <p:sp>
        <p:nvSpPr>
          <p:cNvPr id="5" name="Shape 3"/>
          <p:cNvSpPr/>
          <p:nvPr/>
        </p:nvSpPr>
        <p:spPr>
          <a:xfrm>
            <a:off x="7442478" y="2366843"/>
            <a:ext cx="6530102" cy="2661761"/>
          </a:xfrm>
          <a:prstGeom prst="roundRect">
            <a:avLst>
              <a:gd name="adj" fmla="val 21584"/>
            </a:avLst>
          </a:prstGeom>
          <a:solidFill>
            <a:srgbClr val="F2B42D">
              <a:alpha val="75000"/>
            </a:srgbClr>
          </a:solidFill>
          <a:ln/>
        </p:spPr>
        <p:txBody>
          <a:bodyPr/>
          <a:lstStyle/>
          <a:p>
            <a:endParaRPr lang="en-ZA"/>
          </a:p>
        </p:txBody>
      </p:sp>
      <p:sp>
        <p:nvSpPr>
          <p:cNvPr id="6" name="Text 4"/>
          <p:cNvSpPr/>
          <p:nvPr/>
        </p:nvSpPr>
        <p:spPr>
          <a:xfrm>
            <a:off x="7681793" y="260615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000000"/>
                </a:solidFill>
                <a:latin typeface="Nunito Semi Bold" pitchFamily="34" charset="0"/>
                <a:ea typeface="Nunito Semi Bold" pitchFamily="34" charset="-122"/>
                <a:cs typeface="Nunito Semi Bold" pitchFamily="34" charset="-120"/>
              </a:rPr>
              <a:t>Customer Feedback</a:t>
            </a:r>
            <a:endParaRPr lang="en-US" sz="2200" dirty="0"/>
          </a:p>
        </p:txBody>
      </p:sp>
      <p:sp>
        <p:nvSpPr>
          <p:cNvPr id="7" name="Text 5"/>
          <p:cNvSpPr/>
          <p:nvPr/>
        </p:nvSpPr>
        <p:spPr>
          <a:xfrm>
            <a:off x="8040767" y="3227308"/>
            <a:ext cx="5692497" cy="1532096"/>
          </a:xfrm>
          <a:prstGeom prst="rect">
            <a:avLst/>
          </a:prstGeom>
          <a:noFill/>
          <a:ln/>
        </p:spPr>
        <p:txBody>
          <a:bodyPr wrap="square" lIns="0" tIns="0" rIns="0" bIns="0" rtlCol="0" anchor="t"/>
          <a:lstStyle/>
          <a:p>
            <a:pPr marL="0" indent="0" algn="l">
              <a:lnSpc>
                <a:spcPts val="3000"/>
              </a:lnSpc>
              <a:buNone/>
            </a:pPr>
            <a:r>
              <a:rPr lang="en-US" sz="1850" dirty="0">
                <a:solidFill>
                  <a:srgbClr val="000000"/>
                </a:solidFill>
                <a:latin typeface="PT Sans" pitchFamily="34" charset="0"/>
                <a:ea typeface="PT Sans" pitchFamily="34" charset="-122"/>
                <a:cs typeface="PT Sans" pitchFamily="34" charset="-120"/>
              </a:rPr>
              <a:t>Users consistently report fast initial responses, thorough issue investigation, proper escalation when needed, and detailed follow-up solutions. For static website hosting, Basic Support is more than sufficient.</a:t>
            </a:r>
            <a:endParaRPr lang="en-US" sz="1850" dirty="0"/>
          </a:p>
        </p:txBody>
      </p:sp>
      <p:sp>
        <p:nvSpPr>
          <p:cNvPr id="8" name="Shape 6"/>
          <p:cNvSpPr/>
          <p:nvPr/>
        </p:nvSpPr>
        <p:spPr>
          <a:xfrm>
            <a:off x="7681793" y="3227308"/>
            <a:ext cx="30480" cy="1532096"/>
          </a:xfrm>
          <a:prstGeom prst="rect">
            <a:avLst/>
          </a:prstGeom>
          <a:solidFill>
            <a:srgbClr val="F2B42D"/>
          </a:solidFill>
          <a:ln/>
        </p:spPr>
        <p:txBody>
          <a:bodyPr/>
          <a:lstStyle/>
          <a:p>
            <a:endParaRPr lang="en-ZA"/>
          </a:p>
        </p:txBody>
      </p:sp>
      <p:sp>
        <p:nvSpPr>
          <p:cNvPr id="9" name="Shape 7"/>
          <p:cNvSpPr/>
          <p:nvPr/>
        </p:nvSpPr>
        <p:spPr>
          <a:xfrm>
            <a:off x="837724" y="5429429"/>
            <a:ext cx="119658" cy="119658"/>
          </a:xfrm>
          <a:prstGeom prst="roundRect">
            <a:avLst>
              <a:gd name="adj" fmla="val 382089"/>
            </a:avLst>
          </a:prstGeom>
          <a:solidFill>
            <a:srgbClr val="F2B42D"/>
          </a:solidFill>
          <a:ln/>
        </p:spPr>
        <p:txBody>
          <a:bodyPr/>
          <a:lstStyle/>
          <a:p>
            <a:endParaRPr lang="en-ZA"/>
          </a:p>
        </p:txBody>
      </p:sp>
      <p:sp>
        <p:nvSpPr>
          <p:cNvPr id="10" name="Text 8"/>
          <p:cNvSpPr/>
          <p:nvPr/>
        </p:nvSpPr>
        <p:spPr>
          <a:xfrm>
            <a:off x="1196697" y="5297805"/>
            <a:ext cx="5968841" cy="766048"/>
          </a:xfrm>
          <a:prstGeom prst="rect">
            <a:avLst/>
          </a:prstGeom>
          <a:noFill/>
          <a:ln/>
        </p:spPr>
        <p:txBody>
          <a:bodyPr wrap="squar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Comprehensive documentation and knowledge base access</a:t>
            </a:r>
            <a:endParaRPr lang="en-US" sz="1850" dirty="0"/>
          </a:p>
        </p:txBody>
      </p:sp>
      <p:sp>
        <p:nvSpPr>
          <p:cNvPr id="11" name="Shape 9"/>
          <p:cNvSpPr/>
          <p:nvPr/>
        </p:nvSpPr>
        <p:spPr>
          <a:xfrm>
            <a:off x="7464743" y="5429429"/>
            <a:ext cx="119658" cy="119658"/>
          </a:xfrm>
          <a:prstGeom prst="roundRect">
            <a:avLst>
              <a:gd name="adj" fmla="val 382089"/>
            </a:avLst>
          </a:prstGeom>
          <a:solidFill>
            <a:srgbClr val="D7425E"/>
          </a:solidFill>
          <a:ln/>
        </p:spPr>
        <p:txBody>
          <a:bodyPr/>
          <a:lstStyle/>
          <a:p>
            <a:endParaRPr lang="en-ZA"/>
          </a:p>
        </p:txBody>
      </p:sp>
      <p:sp>
        <p:nvSpPr>
          <p:cNvPr id="12" name="Text 10"/>
          <p:cNvSpPr/>
          <p:nvPr/>
        </p:nvSpPr>
        <p:spPr>
          <a:xfrm>
            <a:off x="7823716" y="5297805"/>
            <a:ext cx="5968960"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AWS Health Dashboard for service status monitoring</a:t>
            </a:r>
            <a:endParaRPr lang="en-US" sz="1850" dirty="0"/>
          </a:p>
        </p:txBody>
      </p:sp>
      <p:sp>
        <p:nvSpPr>
          <p:cNvPr id="13" name="Shape 11"/>
          <p:cNvSpPr/>
          <p:nvPr/>
        </p:nvSpPr>
        <p:spPr>
          <a:xfrm>
            <a:off x="837724" y="6674227"/>
            <a:ext cx="119658" cy="119658"/>
          </a:xfrm>
          <a:prstGeom prst="roundRect">
            <a:avLst>
              <a:gd name="adj" fmla="val 382089"/>
            </a:avLst>
          </a:prstGeom>
          <a:solidFill>
            <a:srgbClr val="DD785E"/>
          </a:solidFill>
          <a:ln/>
        </p:spPr>
        <p:txBody>
          <a:bodyPr/>
          <a:lstStyle/>
          <a:p>
            <a:endParaRPr lang="en-ZA"/>
          </a:p>
        </p:txBody>
      </p:sp>
      <p:sp>
        <p:nvSpPr>
          <p:cNvPr id="14" name="Text 12"/>
          <p:cNvSpPr/>
          <p:nvPr/>
        </p:nvSpPr>
        <p:spPr>
          <a:xfrm>
            <a:off x="1196697" y="6542603"/>
            <a:ext cx="5968841"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Billing and account support with clear explanations</a:t>
            </a:r>
            <a:endParaRPr lang="en-US" sz="1850" dirty="0"/>
          </a:p>
        </p:txBody>
      </p:sp>
      <p:sp>
        <p:nvSpPr>
          <p:cNvPr id="15" name="Shape 13"/>
          <p:cNvSpPr/>
          <p:nvPr/>
        </p:nvSpPr>
        <p:spPr>
          <a:xfrm>
            <a:off x="7464743" y="6674227"/>
            <a:ext cx="119658" cy="119658"/>
          </a:xfrm>
          <a:prstGeom prst="roundRect">
            <a:avLst>
              <a:gd name="adj" fmla="val 382089"/>
            </a:avLst>
          </a:prstGeom>
          <a:solidFill>
            <a:srgbClr val="48A8E2"/>
          </a:solidFill>
          <a:ln/>
        </p:spPr>
        <p:txBody>
          <a:bodyPr/>
          <a:lstStyle/>
          <a:p>
            <a:endParaRPr lang="en-ZA"/>
          </a:p>
        </p:txBody>
      </p:sp>
      <p:sp>
        <p:nvSpPr>
          <p:cNvPr id="16" name="Text 14"/>
          <p:cNvSpPr/>
          <p:nvPr/>
        </p:nvSpPr>
        <p:spPr>
          <a:xfrm>
            <a:off x="7823716" y="6542603"/>
            <a:ext cx="5968960" cy="383024"/>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PT Sans" pitchFamily="34" charset="0"/>
                <a:ea typeface="PT Sans" pitchFamily="34" charset="-122"/>
                <a:cs typeface="PT Sans" pitchFamily="34" charset="-120"/>
              </a:rPr>
              <a:t>Community forums with active AWS experts</a:t>
            </a:r>
            <a:endParaRPr lang="en-US" sz="1850" dirty="0"/>
          </a:p>
        </p:txBody>
      </p:sp>
      <p:grpSp>
        <p:nvGrpSpPr>
          <p:cNvPr id="17" name="Group 16">
            <a:extLst>
              <a:ext uri="{FF2B5EF4-FFF2-40B4-BE49-F238E27FC236}">
                <a16:creationId xmlns:a16="http://schemas.microsoft.com/office/drawing/2014/main" id="{31AAFDCC-A74B-D814-EEC3-0275E48EF628}"/>
              </a:ext>
            </a:extLst>
          </p:cNvPr>
          <p:cNvGrpSpPr/>
          <p:nvPr/>
        </p:nvGrpSpPr>
        <p:grpSpPr>
          <a:xfrm>
            <a:off x="6967428" y="7506088"/>
            <a:ext cx="7597359" cy="708917"/>
            <a:chOff x="4084358" y="6299873"/>
            <a:chExt cx="7597359" cy="708917"/>
          </a:xfrm>
        </p:grpSpPr>
        <p:sp>
          <p:nvSpPr>
            <p:cNvPr id="18" name="Rectangle 17">
              <a:extLst>
                <a:ext uri="{FF2B5EF4-FFF2-40B4-BE49-F238E27FC236}">
                  <a16:creationId xmlns:a16="http://schemas.microsoft.com/office/drawing/2014/main" id="{8C64E9E8-F928-EC82-7E11-6C65CA782032}"/>
                </a:ext>
              </a:extLst>
            </p:cNvPr>
            <p:cNvSpPr/>
            <p:nvPr/>
          </p:nvSpPr>
          <p:spPr>
            <a:xfrm>
              <a:off x="9257016" y="6299873"/>
              <a:ext cx="2424701" cy="70891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ZA" dirty="0"/>
            </a:p>
          </p:txBody>
        </p:sp>
        <p:sp>
          <p:nvSpPr>
            <p:cNvPr id="19" name="Text 6">
              <a:extLst>
                <a:ext uri="{FF2B5EF4-FFF2-40B4-BE49-F238E27FC236}">
                  <a16:creationId xmlns:a16="http://schemas.microsoft.com/office/drawing/2014/main" id="{A56EB0E7-5761-A366-53FC-0B7C02CA9A83}"/>
                </a:ext>
              </a:extLst>
            </p:cNvPr>
            <p:cNvSpPr/>
            <p:nvPr/>
          </p:nvSpPr>
          <p:spPr>
            <a:xfrm>
              <a:off x="4084358" y="6501216"/>
              <a:ext cx="7468553" cy="306229"/>
            </a:xfrm>
            <a:prstGeom prst="rect">
              <a:avLst/>
            </a:prstGeom>
            <a:noFill/>
            <a:ln/>
          </p:spPr>
          <p:txBody>
            <a:bodyPr wrap="none" lIns="0" tIns="0" rIns="0" bIns="0" rtlCol="0" anchor="t"/>
            <a:lstStyle/>
            <a:p>
              <a:pPr marL="0" indent="0" algn="r">
                <a:lnSpc>
                  <a:spcPts val="2400"/>
                </a:lnSpc>
                <a:buNone/>
              </a:pPr>
              <a:r>
                <a:rPr lang="en-US" sz="1500" u="sng" dirty="0">
                  <a:solidFill>
                    <a:srgbClr val="F2B42D"/>
                  </a:solidFill>
                  <a:latin typeface="PT Sans" pitchFamily="34" charset="0"/>
                  <a:ea typeface="PT Sans" pitchFamily="34" charset="-122"/>
                  <a:cs typeface="PT Sans" pitchFamily="34" charset="-120"/>
                  <a:hlinkClick r:id="rId3">
                    <a:extLst>
                      <a:ext uri="{A12FA001-AC4F-418D-AE19-62706E023703}">
                        <ahyp:hlinkClr xmlns:ahyp="http://schemas.microsoft.com/office/drawing/2018/hyperlinkcolor" val="tx"/>
                      </a:ext>
                    </a:extLst>
                  </a:hlinkClick>
                </a:rPr>
                <a:t>Visit Live Site: cafena.com</a:t>
              </a:r>
              <a:endParaRPr lang="en-US" sz="1500" dirty="0"/>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TotalTime>
  <Words>930</Words>
  <Application>Microsoft Office PowerPoint</Application>
  <PresentationFormat>Custom</PresentationFormat>
  <Paragraphs>135</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PT Sans</vt:lpstr>
      <vt:lpstr>Arial</vt:lpstr>
      <vt:lpstr>Nunito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Nhlanhla Malaza</cp:lastModifiedBy>
  <cp:revision>10</cp:revision>
  <dcterms:created xsi:type="dcterms:W3CDTF">2026-02-04T19:35:00Z</dcterms:created>
  <dcterms:modified xsi:type="dcterms:W3CDTF">2026-02-04T19:37:49Z</dcterms:modified>
</cp:coreProperties>
</file>